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2b8d89c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2b8d89c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2b8d89c60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2b8d89c60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2b8d89c60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2b8d89c6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2b8d89c60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2b8d89c60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2b8d89c60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2b8d89c60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2b8d89c60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2b8d89c6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2b8d89c60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2b8d89c6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2b8d89c60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2b8d89c60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2b8d89c60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2b8d89c60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2b8d89c60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2b8d89c60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2b8d89c60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2b8d89c60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2b8d89c60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2b8d89c60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2b8d89c60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2b8d89c60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b8d89c60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b8d89c60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2b8d89c60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2b8d89c60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055eaa3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055eaa3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2b8d89c60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2b8d89c6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b8d89c60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2b8d89c60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2b8d89c60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2b8d89c60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2b8d89c60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2b8d89c60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55eaa3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55eaa3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2b8d89c60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2b8d89c60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2b8d89c6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2b8d89c6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055eaa3c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055eaa3c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2b8d89c60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2b8d89c60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2b8d89c60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2b8d89c60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2c95b6c9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2c95b6c9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2c95b6c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2c95b6c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2c95b6c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2c95b6c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2c95b6c9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2c95b6c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2c95b6c9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d2c95b6c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055eaa3c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055eaa3c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2c95b6c9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2c95b6c9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2b8d89c6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2b8d89c6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2c95b6c9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2c95b6c9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2c95b6c9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2c95b6c9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055eaa3c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055eaa3c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2c95b6c9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2c95b6c9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d2c95b6c9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d2c95b6c9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2c95b6c9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d2c95b6c9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2b8d89c60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d2b8d89c60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2b8d89c60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2b8d89c60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2b8d89c60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d2b8d89c60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2b8d89c60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2b8d89c60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2b8d89c6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2b8d89c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2b8d89c60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d2b8d89c60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2b8d89c60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2b8d89c60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2b8d89c60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d2b8d89c60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2b8d89c60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d2b8d89c60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2c95b6c9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2c95b6c9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2c95b6c9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2c95b6c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2b8d89c6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2b8d89c6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b8d89c6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b8d89c6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2b8d89c60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2b8d89c60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2b8d89c6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2b8d89c6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xiv.org/search/?searchtype=author&amp;query=Amvrosiadis%2C+A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Jammy2211/PyAutoLens" TargetMode="External"/><Relationship Id="rId4" Type="http://schemas.openxmlformats.org/officeDocument/2006/relationships/hyperlink" Target="https://pyautolens.readthedocs.io/en/latest/" TargetMode="External"/><Relationship Id="rId5" Type="http://schemas.openxmlformats.org/officeDocument/2006/relationships/hyperlink" Target="https://joss.theoj.org/papers/10.21105/joss.02550" TargetMode="External"/><Relationship Id="rId6" Type="http://schemas.openxmlformats.org/officeDocument/2006/relationships/hyperlink" Target="https://mybinder.org/v2/gh/Jammy2211/autofit_workspace/HEA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concr.co/" TargetMode="External"/><Relationship Id="rId4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arxiv.org/abs/1412.4869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hub.com/Jammy2211/PyAutoLens" TargetMode="External"/><Relationship Id="rId4" Type="http://schemas.openxmlformats.org/officeDocument/2006/relationships/hyperlink" Target="https://pyautolens.readthedocs.io/en/latest/" TargetMode="External"/><Relationship Id="rId5" Type="http://schemas.openxmlformats.org/officeDocument/2006/relationships/hyperlink" Target="https://joss.theoj.org/papers/10.21105/joss.02550" TargetMode="External"/><Relationship Id="rId6" Type="http://schemas.openxmlformats.org/officeDocument/2006/relationships/hyperlink" Target="https://mybinder.org/v2/gh/Jammy2211/autofit_workspace/HEAD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3775" y="345925"/>
            <a:ext cx="8546100" cy="6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7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PyAutoFit: Classy Probabilistic Programming for Cosmology &amp; Cancer</a:t>
            </a:r>
            <a:endParaRPr b="1" sz="421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54550" y="1118625"/>
            <a:ext cx="3699300" cy="33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James Nightingale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Richard Hayes, Matthew Griffiths, Richard Massey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Amy Etherington, Qiuhan He,</a:t>
            </a:r>
            <a:r>
              <a:rPr b="1" lang="en" sz="1700">
                <a:solidFill>
                  <a:schemeClr val="dk1"/>
                </a:solidFill>
              </a:rPr>
              <a:t> </a:t>
            </a:r>
            <a:r>
              <a:rPr lang="en" sz="1700">
                <a:solidFill>
                  <a:srgbClr val="000000"/>
                </a:solidFill>
              </a:rPr>
              <a:t>Xiaoyue Cao, </a:t>
            </a: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Aristeidis Amvrosiadis</a:t>
            </a:r>
            <a:r>
              <a:rPr lang="en" sz="1700">
                <a:solidFill>
                  <a:srgbClr val="000000"/>
                </a:solidFill>
              </a:rPr>
              <a:t>, Andrew Robertson, Shaun Cole, Carlos Frenk, Ran Li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075" y="2361700"/>
            <a:ext cx="2582175" cy="26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5244" y="1062875"/>
            <a:ext cx="2582181" cy="25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</a:t>
            </a:r>
            <a:endParaRPr b="1"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</a:t>
            </a:r>
            <a:r>
              <a:rPr lang="en">
                <a:solidFill>
                  <a:schemeClr val="dk1"/>
                </a:solidFill>
              </a:rPr>
              <a:t>itHub: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https://github.com/Jammy2211/PyAutoLens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Readthedocs:</a:t>
            </a:r>
            <a:r>
              <a:rPr lang="en"/>
              <a:t> </a:t>
            </a: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https://pyautolens.readthedocs.io/en/latest/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JOSS paper:</a:t>
            </a:r>
            <a:r>
              <a:rPr lang="en"/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https://joss.theoj.org/papers/10.21105/joss.02550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Binder:</a:t>
            </a: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https://mybinder.org/v2/gh/Jammy2211/autofit_workspace/HEAD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Open source project actively seeking new users!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Documentation includes the </a:t>
            </a:r>
            <a:r>
              <a:rPr b="1" lang="en">
                <a:solidFill>
                  <a:schemeClr val="dk1"/>
                </a:solidFill>
              </a:rPr>
              <a:t>HowToFit</a:t>
            </a:r>
            <a:r>
              <a:rPr lang="en">
                <a:solidFill>
                  <a:schemeClr val="dk1"/>
                </a:solidFill>
              </a:rPr>
              <a:t> Jupyter notebook lectures, which teach new users how to compose and fit a model (aimed at undergraduates).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Illustrative example, fitting noisy 1D data of a Gaussian.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Aim: use </a:t>
            </a:r>
            <a:r>
              <a:rPr b="1" lang="en"/>
              <a:t>PyAutoFit</a:t>
            </a:r>
            <a:r>
              <a:rPr lang="en"/>
              <a:t> to fit a Gaussian to the dataset via a non-linear search.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188720"/>
            <a:ext cx="4572000" cy="329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Illustrative example, fitting noisy 1D data of a Gaussian.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Aim: </a:t>
            </a:r>
            <a:r>
              <a:rPr lang="en"/>
              <a:t>use </a:t>
            </a:r>
            <a:r>
              <a:rPr b="1" lang="en"/>
              <a:t>PyAutoFit</a:t>
            </a:r>
            <a:r>
              <a:rPr lang="en"/>
              <a:t> to fit a Gaussian to the dataset via a non-linear search.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188720"/>
            <a:ext cx="4572000" cy="329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Illustrative example, fitting noisy 1D data of a Gaussian.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Write a Python class to define the </a:t>
            </a:r>
            <a:r>
              <a:rPr b="1" lang="en" sz="1500">
                <a:solidFill>
                  <a:srgbClr val="0000FF"/>
                </a:solidFill>
              </a:rPr>
              <a:t>model component.</a:t>
            </a:r>
            <a:endParaRPr sz="1500">
              <a:solidFill>
                <a:srgbClr val="0000FF"/>
              </a:solidFill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00" y="1170125"/>
            <a:ext cx="511866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Illustrative example, fitting noisy 1D data of a Gaussian.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Write a Python class to define the </a:t>
            </a:r>
            <a:r>
              <a:rPr b="1" lang="en" sz="1500">
                <a:solidFill>
                  <a:srgbClr val="0000FF"/>
                </a:solidFill>
              </a:rPr>
              <a:t>model component.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en" sz="1500">
                <a:solidFill>
                  <a:srgbClr val="434343"/>
                </a:solidFill>
              </a:rPr>
              <a:t>Write an Analysis class with the </a:t>
            </a:r>
            <a:r>
              <a:rPr b="1" lang="en" sz="1500">
                <a:solidFill>
                  <a:srgbClr val="0000FF"/>
                </a:solidFill>
              </a:rPr>
              <a:t>data</a:t>
            </a:r>
            <a:r>
              <a:rPr lang="en" sz="1500">
                <a:solidFill>
                  <a:srgbClr val="434343"/>
                </a:solidFill>
              </a:rPr>
              <a:t> and </a:t>
            </a:r>
            <a:r>
              <a:rPr b="1" lang="en" sz="1500">
                <a:solidFill>
                  <a:srgbClr val="0000FF"/>
                </a:solidFill>
              </a:rPr>
              <a:t>likelihood function.</a:t>
            </a:r>
            <a:endParaRPr b="1" sz="1500">
              <a:solidFill>
                <a:srgbClr val="0000FF"/>
              </a:solidFill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00" y="1170125"/>
            <a:ext cx="409560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Illustrative example, fitting noisy 1D data of a Gaussian.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Write a Python class to define the </a:t>
            </a:r>
            <a:r>
              <a:rPr b="1" lang="en" sz="1500">
                <a:solidFill>
                  <a:srgbClr val="0000FF"/>
                </a:solidFill>
              </a:rPr>
              <a:t>model component.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en" sz="1500">
                <a:solidFill>
                  <a:srgbClr val="434343"/>
                </a:solidFill>
              </a:rPr>
              <a:t>Write an Analysis class with the </a:t>
            </a:r>
            <a:r>
              <a:rPr b="1" lang="en" sz="1500">
                <a:solidFill>
                  <a:srgbClr val="0000FF"/>
                </a:solidFill>
              </a:rPr>
              <a:t>data</a:t>
            </a:r>
            <a:r>
              <a:rPr lang="en" sz="1500">
                <a:solidFill>
                  <a:srgbClr val="434343"/>
                </a:solidFill>
              </a:rPr>
              <a:t> and </a:t>
            </a:r>
            <a:r>
              <a:rPr b="1" lang="en" sz="1500">
                <a:solidFill>
                  <a:srgbClr val="0000FF"/>
                </a:solidFill>
              </a:rPr>
              <a:t>likelihood function.</a:t>
            </a:r>
            <a:endParaRPr b="1" sz="1500">
              <a:solidFill>
                <a:srgbClr val="0000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-"/>
            </a:pPr>
            <a:r>
              <a:rPr lang="en" sz="1500">
                <a:solidFill>
                  <a:srgbClr val="434343"/>
                </a:solidFill>
              </a:rPr>
              <a:t>Combine with your favourite </a:t>
            </a:r>
            <a:r>
              <a:rPr b="1" lang="en" sz="1500">
                <a:solidFill>
                  <a:srgbClr val="0000FF"/>
                </a:solidFill>
              </a:rPr>
              <a:t>non-linear search</a:t>
            </a:r>
            <a:r>
              <a:rPr lang="en" sz="1500">
                <a:solidFill>
                  <a:srgbClr val="434343"/>
                </a:solidFill>
              </a:rPr>
              <a:t> to fit the model to the data.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00" y="1170125"/>
            <a:ext cx="39147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PyAutoFit: Classy Probabilistic Programming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337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Illustrative example, fitting noisy 1D data of a Gaussian.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Aim: use </a:t>
            </a:r>
            <a:r>
              <a:rPr b="1" lang="en"/>
              <a:t>PyAutoFit</a:t>
            </a:r>
            <a:r>
              <a:rPr lang="en"/>
              <a:t> to fit a Gaussian to the dataset via a non-linear search.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188720"/>
            <a:ext cx="4572000" cy="329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2396025" y="1961175"/>
            <a:ext cx="82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Composition &amp;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Customization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Python Classes</a:t>
            </a:r>
            <a:endParaRPr b="1"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use of </a:t>
            </a:r>
            <a:r>
              <a:rPr b="1" lang="en">
                <a:solidFill>
                  <a:srgbClr val="FF0000"/>
                </a:solidFill>
              </a:rPr>
              <a:t>Python Classes</a:t>
            </a:r>
            <a:r>
              <a:rPr b="1" lang="en"/>
              <a:t> to define the </a:t>
            </a:r>
            <a:r>
              <a:rPr b="1" lang="en">
                <a:solidFill>
                  <a:srgbClr val="FF0000"/>
                </a:solidFill>
              </a:rPr>
              <a:t>model, analysis</a:t>
            </a:r>
            <a:r>
              <a:rPr b="1" lang="en"/>
              <a:t> and </a:t>
            </a:r>
            <a:r>
              <a:rPr b="1" lang="en">
                <a:solidFill>
                  <a:srgbClr val="FF0000"/>
                </a:solidFill>
              </a:rPr>
              <a:t>non-linear searches</a:t>
            </a:r>
            <a:r>
              <a:rPr b="1" lang="en"/>
              <a:t> has downsides relative to other PPLs: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is a less concise interface.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requires a </a:t>
            </a:r>
            <a:r>
              <a:rPr lang="en"/>
              <a:t>basic</a:t>
            </a:r>
            <a:r>
              <a:rPr lang="en"/>
              <a:t> understanding of Python classes and object oriented programming (albeit good documentation can </a:t>
            </a:r>
            <a:r>
              <a:rPr lang="en"/>
              <a:t>alleviate</a:t>
            </a:r>
            <a:r>
              <a:rPr lang="en"/>
              <a:t> this).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The benefit is it provides a far more </a:t>
            </a:r>
            <a:r>
              <a:rPr b="1" lang="en">
                <a:solidFill>
                  <a:srgbClr val="FF0000"/>
                </a:solidFill>
              </a:rPr>
              <a:t>customizable</a:t>
            </a:r>
            <a:r>
              <a:rPr b="1" lang="en"/>
              <a:t> model-fitting experience.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Composition (Strong Lensing Example)</a:t>
            </a:r>
            <a:endParaRPr b="1"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2992"/>
            <a:ext cx="9144003" cy="338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PyAutoFit &amp; Probabilistic Programming: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What is probabilistic programming?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What is PyAutoFit?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Why PyAutoFit?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13425" y="2706525"/>
            <a:ext cx="8520600" cy="14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Cosmology &amp; Cancer: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Where is the collaborative overlap?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Overview of the cancer model.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What are we developing together?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225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Composition</a:t>
            </a:r>
            <a:endParaRPr b="1"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370725"/>
            <a:ext cx="2473800" cy="31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Break strong lens system into different </a:t>
            </a:r>
            <a:r>
              <a:rPr b="1" lang="en">
                <a:solidFill>
                  <a:srgbClr val="0000FF"/>
                </a:solidFill>
              </a:rPr>
              <a:t>model components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Lens Galaxy:</a:t>
            </a:r>
            <a:r>
              <a:rPr lang="en"/>
              <a:t> Light + Mass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Source Galaxy:</a:t>
            </a:r>
            <a:r>
              <a:rPr lang="en"/>
              <a:t> Light</a:t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475" y="253800"/>
            <a:ext cx="411573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Light and Mass Profile classes</a:t>
            </a:r>
            <a:endParaRPr b="1"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            </a:t>
            </a:r>
            <a:r>
              <a:rPr lang="en">
                <a:solidFill>
                  <a:srgbClr val="0000FF"/>
                </a:solidFill>
              </a:rPr>
              <a:t>     </a:t>
            </a:r>
            <a:r>
              <a:rPr b="1" lang="en">
                <a:solidFill>
                  <a:srgbClr val="0000FF"/>
                </a:solidFill>
              </a:rPr>
              <a:t>Light Profile: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Write the </a:t>
            </a:r>
            <a:r>
              <a:rPr b="1" lang="en">
                <a:solidFill>
                  <a:srgbClr val="0000FF"/>
                </a:solidFill>
              </a:rPr>
              <a:t>model components</a:t>
            </a:r>
            <a:r>
              <a:rPr lang="en"/>
              <a:t> of the</a:t>
            </a:r>
            <a:br>
              <a:rPr lang="en"/>
            </a:br>
            <a:r>
              <a:rPr lang="en"/>
              <a:t>problem as </a:t>
            </a:r>
            <a:r>
              <a:rPr b="1" lang="en">
                <a:solidFill>
                  <a:srgbClr val="0000FF"/>
                </a:solidFill>
              </a:rPr>
              <a:t>Python classes</a:t>
            </a:r>
            <a:r>
              <a:rPr lang="en"/>
              <a:t> using the</a:t>
            </a:r>
            <a:br>
              <a:rPr lang="en"/>
            </a:br>
            <a:r>
              <a:rPr lang="en"/>
              <a:t>same API shown previously.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Note how the </a:t>
            </a:r>
            <a:r>
              <a:rPr b="1" lang="en">
                <a:solidFill>
                  <a:srgbClr val="0000FF"/>
                </a:solidFill>
              </a:rPr>
              <a:t>model specific</a:t>
            </a:r>
            <a:r>
              <a:rPr lang="en"/>
              <a:t> calculations</a:t>
            </a:r>
            <a:br>
              <a:rPr lang="en"/>
            </a:br>
            <a:r>
              <a:rPr lang="en"/>
              <a:t>of this problem are </a:t>
            </a:r>
            <a:r>
              <a:rPr lang="en"/>
              <a:t>functions of the classes.</a:t>
            </a:r>
            <a:endParaRPr/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638" y="1669975"/>
            <a:ext cx="3657601" cy="268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/>
          <p:nvPr/>
        </p:nvSpPr>
        <p:spPr>
          <a:xfrm>
            <a:off x="5328625" y="4173850"/>
            <a:ext cx="674400" cy="11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Light and Mass Profile classes</a:t>
            </a:r>
            <a:endParaRPr b="1"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           </a:t>
            </a:r>
            <a:r>
              <a:rPr b="1" lang="en">
                <a:solidFill>
                  <a:srgbClr val="0000FF"/>
                </a:solidFill>
              </a:rPr>
              <a:t>  Mass Profile: </a:t>
            </a:r>
            <a:r>
              <a:rPr b="1" lang="en"/>
              <a:t>                                          </a:t>
            </a:r>
            <a:r>
              <a:rPr b="1" lang="en">
                <a:solidFill>
                  <a:srgbClr val="0000FF"/>
                </a:solidFill>
              </a:rPr>
              <a:t> Light Profile: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88" y="1701163"/>
            <a:ext cx="3657600" cy="269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738" y="1716663"/>
            <a:ext cx="3657600" cy="2664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4685125" y="4231150"/>
            <a:ext cx="661200" cy="11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4"/>
          <p:cNvSpPr txBox="1"/>
          <p:nvPr/>
        </p:nvSpPr>
        <p:spPr>
          <a:xfrm>
            <a:off x="740450" y="4217925"/>
            <a:ext cx="899100" cy="11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445025"/>
            <a:ext cx="225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Composition</a:t>
            </a:r>
            <a:endParaRPr b="1"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11700" y="1370725"/>
            <a:ext cx="2473800" cy="31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Break strong lens system into different </a:t>
            </a:r>
            <a:r>
              <a:rPr b="1" lang="en">
                <a:solidFill>
                  <a:srgbClr val="0000FF"/>
                </a:solidFill>
              </a:rPr>
              <a:t>model components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Lens Galaxy:</a:t>
            </a:r>
            <a:r>
              <a:rPr lang="en"/>
              <a:t> Light + Mass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Source Galaxy:</a:t>
            </a:r>
            <a:r>
              <a:rPr lang="en"/>
              <a:t> Light</a:t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475" y="253800"/>
            <a:ext cx="411573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Galaxy Class</a:t>
            </a:r>
            <a:endParaRPr b="1"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311700" y="1152475"/>
            <a:ext cx="38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 the mass and light profiles </a:t>
            </a:r>
            <a:r>
              <a:rPr b="1" lang="en"/>
              <a:t>at a specific redshift</a:t>
            </a:r>
            <a:r>
              <a:rPr lang="en"/>
              <a:t> to make the </a:t>
            </a:r>
            <a:r>
              <a:rPr lang="en">
                <a:solidFill>
                  <a:srgbClr val="0000FF"/>
                </a:solidFill>
              </a:rPr>
              <a:t>lens galaxy</a:t>
            </a:r>
            <a:r>
              <a:rPr lang="en"/>
              <a:t> and </a:t>
            </a:r>
            <a:r>
              <a:rPr lang="en">
                <a:solidFill>
                  <a:srgbClr val="0000FF"/>
                </a:solidFill>
              </a:rPr>
              <a:t>source galaxy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Note how the </a:t>
            </a:r>
            <a:r>
              <a:rPr b="1" lang="en" sz="1500">
                <a:solidFill>
                  <a:srgbClr val="0000FF"/>
                </a:solidFill>
              </a:rPr>
              <a:t>image_from_grid</a:t>
            </a:r>
            <a:r>
              <a:rPr lang="en" sz="1500"/>
              <a:t> and </a:t>
            </a:r>
            <a:r>
              <a:rPr b="1" lang="en" sz="1500">
                <a:solidFill>
                  <a:srgbClr val="0000FF"/>
                </a:solidFill>
              </a:rPr>
              <a:t>deflections_from_grid</a:t>
            </a:r>
            <a:r>
              <a:rPr lang="en" sz="1500"/>
              <a:t> methods are included, which use the methods of the individual light and mass profiles.</a:t>
            </a:r>
            <a:endParaRPr sz="1500"/>
          </a:p>
        </p:txBody>
      </p:sp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050" y="848375"/>
            <a:ext cx="422659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4663075" y="2670925"/>
            <a:ext cx="736200" cy="11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 txBox="1"/>
          <p:nvPr/>
        </p:nvSpPr>
        <p:spPr>
          <a:xfrm>
            <a:off x="4663075" y="3697850"/>
            <a:ext cx="10314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6"/>
          <p:cNvSpPr txBox="1"/>
          <p:nvPr/>
        </p:nvSpPr>
        <p:spPr>
          <a:xfrm>
            <a:off x="4658675" y="3711075"/>
            <a:ext cx="1031400" cy="11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Composing the Model</a:t>
            </a:r>
            <a:endParaRPr b="1"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11700" y="1152475"/>
            <a:ext cx="532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Scans every light and mass profile to determine this model has 16 free parameters that the non-linear search fits.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user can easily extend the model with more light profiles, mass profiles,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This is the API a user of your model-fitting software is greeted with!</a:t>
            </a:r>
            <a:endParaRPr b="1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888" y="1212850"/>
            <a:ext cx="26765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Customizing the Analysis</a:t>
            </a:r>
            <a:endParaRPr b="1"/>
          </a:p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311700" y="1152475"/>
            <a:ext cx="43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By using </a:t>
            </a:r>
            <a:r>
              <a:rPr b="1" lang="en" sz="1600">
                <a:solidFill>
                  <a:srgbClr val="0000FF"/>
                </a:solidFill>
              </a:rPr>
              <a:t>Python classes</a:t>
            </a:r>
            <a:r>
              <a:rPr b="1" lang="en" sz="1600"/>
              <a:t> as the </a:t>
            </a:r>
            <a:r>
              <a:rPr b="1" lang="en" sz="1600">
                <a:solidFill>
                  <a:srgbClr val="0000FF"/>
                </a:solidFill>
              </a:rPr>
              <a:t>model components</a:t>
            </a:r>
            <a:r>
              <a:rPr b="1" lang="en" sz="1600"/>
              <a:t>, this means we can write a concise likelihood function.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Cleanly separate the model-specific code (e.g. light profiles, mass profiles, lensing) from the model-fitting code.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Easy to extend and customize the Analysis class for bespoke model-fitting.</a:t>
            </a:r>
            <a:endParaRPr sz="1600"/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336" y="0"/>
            <a:ext cx="40264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6844775" y="3490700"/>
            <a:ext cx="7404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/>
        </p:nvSpPr>
        <p:spPr>
          <a:xfrm>
            <a:off x="6888850" y="3627325"/>
            <a:ext cx="10269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7034300" y="3874150"/>
            <a:ext cx="7404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Customizing the Model</a:t>
            </a:r>
            <a:endParaRPr b="1"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311700" y="1152475"/>
            <a:ext cx="42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Full customization of the model parameterization, priors and valid regions of parameter space.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Default priors can be specified in easy to set up configuration files, so a new user does not need to ‘think’ about them.</a:t>
            </a: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692" y="577375"/>
            <a:ext cx="3657600" cy="4345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 The Fly Visualization</a:t>
            </a:r>
            <a:endParaRPr b="1"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152475"/>
            <a:ext cx="43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The Analysis class can be extended or provide model-specific on-the-fly visualization of the model-fit so far.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Uses the maximum likelihood model of the search so far.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For long model-fits can inform you if the fitting has gone wrong early.</a:t>
            </a:r>
            <a:endParaRPr sz="1600"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336" y="0"/>
            <a:ext cx="40264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/>
        </p:nvSpPr>
        <p:spPr>
          <a:xfrm>
            <a:off x="6844775" y="3490700"/>
            <a:ext cx="7404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 txBox="1"/>
          <p:nvPr/>
        </p:nvSpPr>
        <p:spPr>
          <a:xfrm>
            <a:off x="6888850" y="3627325"/>
            <a:ext cx="10269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0"/>
          <p:cNvSpPr txBox="1"/>
          <p:nvPr/>
        </p:nvSpPr>
        <p:spPr>
          <a:xfrm>
            <a:off x="7034300" y="3874150"/>
            <a:ext cx="7404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Customizing the Search</a:t>
            </a:r>
            <a:endParaRPr b="1"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 supports many non-linear searches (MCMC, nested sampling, optimizers, etc.).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Full customization of their settings.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Defaults to configuration file values if not specified.</a:t>
            </a:r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625" y="1443400"/>
            <a:ext cx="41052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204650" y="1999050"/>
            <a:ext cx="82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Probabilistic Programming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Composition</a:t>
            </a:r>
            <a:endParaRPr b="1"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52475"/>
            <a:ext cx="411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Straightforward for complex models to be composed and fitted in a scalable and streamlined way: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to extend model galaxies with many light and mass profiles.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 extend the model with many more galaxies.</a:t>
            </a: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88675"/>
            <a:ext cx="4407603" cy="351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Advanced Features</a:t>
            </a:r>
            <a:endParaRPr b="1"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Database: </a:t>
            </a:r>
            <a:r>
              <a:rPr lang="en" sz="1500"/>
              <a:t>output model-fitting results using a </a:t>
            </a:r>
            <a:r>
              <a:rPr lang="en" sz="1500">
                <a:solidFill>
                  <a:srgbClr val="0000FF"/>
                </a:solidFill>
              </a:rPr>
              <a:t>unique identifier</a:t>
            </a:r>
            <a:r>
              <a:rPr lang="en" sz="1500"/>
              <a:t> to a </a:t>
            </a:r>
            <a:r>
              <a:rPr lang="en" sz="1500">
                <a:solidFill>
                  <a:srgbClr val="0000FF"/>
                </a:solidFill>
              </a:rPr>
              <a:t>queryable sqlite database</a:t>
            </a:r>
            <a:r>
              <a:rPr lang="en" sz="1500"/>
              <a:t> to enable large-scale model-fitting to big datasets.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Search Grid Search: </a:t>
            </a:r>
            <a:r>
              <a:rPr lang="en" sz="1500">
                <a:solidFill>
                  <a:srgbClr val="0000FF"/>
                </a:solidFill>
              </a:rPr>
              <a:t>Massively parallel grid searches</a:t>
            </a:r>
            <a:r>
              <a:rPr lang="en" sz="1500"/>
              <a:t> of non-linear searches.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Search Chaining: </a:t>
            </a:r>
            <a:r>
              <a:rPr lang="en" sz="1500"/>
              <a:t>Write highly </a:t>
            </a:r>
            <a:r>
              <a:rPr lang="en" sz="1500"/>
              <a:t>customizable</a:t>
            </a:r>
            <a:r>
              <a:rPr lang="en" sz="1500"/>
              <a:t> model-fitting pipelines that </a:t>
            </a:r>
            <a:r>
              <a:rPr lang="en" sz="1500">
                <a:solidFill>
                  <a:srgbClr val="0000FF"/>
                </a:solidFill>
              </a:rPr>
              <a:t>chain together multiple non-linear searches</a:t>
            </a:r>
            <a:r>
              <a:rPr lang="en" sz="1500"/>
              <a:t>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/>
              <a:t>Sensitivity Mapping: </a:t>
            </a:r>
            <a:r>
              <a:rPr lang="en" sz="1500"/>
              <a:t>Simulating and fit many datasets to determine when a more complex model would be accept via model comparison.</a:t>
            </a:r>
            <a:endParaRPr sz="1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2326200" y="1961175"/>
            <a:ext cx="82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Cosmology &amp;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  Cancer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ConcR</a:t>
            </a:r>
            <a:endParaRPr b="1"/>
          </a:p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Deep Science Ventures Biotech company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https://www.concr.co/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STFC Opportunities Grant </a:t>
            </a:r>
            <a:br>
              <a:rPr lang="en"/>
            </a:br>
            <a:r>
              <a:rPr lang="en"/>
              <a:t>and Innovate UK grant with</a:t>
            </a:r>
            <a:br>
              <a:rPr lang="en"/>
            </a:br>
            <a:r>
              <a:rPr lang="en"/>
              <a:t>Roche, UCL and others.</a:t>
            </a:r>
            <a:endParaRPr/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950" y="1778662"/>
            <a:ext cx="5549826" cy="21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Cancer Cell Model</a:t>
            </a:r>
            <a:endParaRPr b="1"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311700" y="1152475"/>
            <a:ext cx="36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Multi-level model of cancer growth: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Separate multiscale complexity of cancer model describing specific sub-behaviours.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For example, a specific model of how a cell with a specific genetic or epigenetic profiles responds to treatment.</a:t>
            </a:r>
            <a:endParaRPr sz="1400"/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24" y="1101175"/>
            <a:ext cx="4660074" cy="39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Cancer Tumour Model</a:t>
            </a:r>
            <a:endParaRPr b="1"/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311700" y="1152475"/>
            <a:ext cx="36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Multi-level model of cancer growth: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dynamics of a tumour are then modeled as subpopulations of cells with their own genetic and cellular profiles.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This acts as a </a:t>
            </a:r>
            <a:r>
              <a:rPr b="1" lang="en" sz="1400"/>
              <a:t>high level model</a:t>
            </a:r>
            <a:r>
              <a:rPr lang="en" sz="1400"/>
              <a:t> that includes the interactions between these different cells.</a:t>
            </a:r>
            <a:endParaRPr sz="1400"/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24" y="1101175"/>
            <a:ext cx="4660074" cy="39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Patient Outcome</a:t>
            </a:r>
            <a:endParaRPr b="1"/>
          </a:p>
        </p:txBody>
      </p:sp>
      <p:sp>
        <p:nvSpPr>
          <p:cNvPr id="299" name="Google Shape;299;p48"/>
          <p:cNvSpPr txBox="1"/>
          <p:nvPr>
            <p:ph idx="1" type="body"/>
          </p:nvPr>
        </p:nvSpPr>
        <p:spPr>
          <a:xfrm>
            <a:off x="311700" y="1152475"/>
            <a:ext cx="36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Multi-level model of cancer growth: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health of the patient is then governed by the dynamics of multiple tumours and their interactions with the patient.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This is another </a:t>
            </a:r>
            <a:r>
              <a:rPr b="1" lang="en" sz="1400"/>
              <a:t>higher level model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The major goal is to perform this analysis on samples of </a:t>
            </a:r>
            <a:r>
              <a:rPr b="1" lang="en" sz="1400"/>
              <a:t>many patients</a:t>
            </a:r>
            <a:r>
              <a:rPr lang="en" sz="1400"/>
              <a:t> creating a high dimensionality multi-level model.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A variety of </a:t>
            </a:r>
            <a:r>
              <a:rPr b="1" lang="en" sz="1400"/>
              <a:t>datasets</a:t>
            </a:r>
            <a:r>
              <a:rPr lang="en" sz="1400"/>
              <a:t> are used for this analysis, will detail in a moment.</a:t>
            </a:r>
            <a:endParaRPr sz="1400"/>
          </a:p>
        </p:txBody>
      </p:sp>
      <p:pic>
        <p:nvPicPr>
          <p:cNvPr id="300" name="Google Shape;3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24" y="1101175"/>
            <a:ext cx="4660074" cy="39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Cosmology &amp; Cancer</a:t>
            </a:r>
            <a:endParaRPr b="1"/>
          </a:p>
        </p:txBody>
      </p:sp>
      <p:sp>
        <p:nvSpPr>
          <p:cNvPr id="306" name="Google Shape;30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We began talking to ConcR about 1 year into PyAutoFit develop, saw obvious overlap:</a:t>
            </a:r>
            <a:endParaRPr b="1"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Composition of multi-level models in a scalable way.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Customization in how the model is fitted.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Customization in how different datasets are fitted.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Same challenge in terms of big </a:t>
            </a:r>
            <a:r>
              <a:rPr lang="en" sz="1700"/>
              <a:t>data, massively parallel computing.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/>
              <a:t>However, a core feature was missing at the heart of ConcR’s modeling:</a:t>
            </a:r>
            <a:endParaRPr b="1"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Ability to fit multi-level models in a way that can scale up to 100000+ parameters.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API for multi-level modeling was non-existent.</a:t>
            </a:r>
            <a:endParaRPr sz="1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701" y="332663"/>
            <a:ext cx="3633075" cy="44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Strong Lens Modeling</a:t>
            </a:r>
            <a:endParaRPr b="1"/>
          </a:p>
        </p:txBody>
      </p:sp>
      <p:sp>
        <p:nvSpPr>
          <p:cNvPr id="319" name="Google Shape;319;p5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focus of my research was fitting </a:t>
            </a:r>
            <a:r>
              <a:rPr b="1" lang="en"/>
              <a:t>individual strong lenses.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Turns this is a really hard problem, but one we have now solved.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Always knew we would need to fit </a:t>
            </a:r>
            <a:r>
              <a:rPr i="1" lang="en"/>
              <a:t>thousands of lenses</a:t>
            </a:r>
            <a:r>
              <a:rPr lang="en"/>
              <a:t> learn </a:t>
            </a:r>
            <a:r>
              <a:rPr lang="en"/>
              <a:t>about </a:t>
            </a:r>
            <a:r>
              <a:rPr b="1" lang="en"/>
              <a:t>galaxy formation and cosmology.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requires a </a:t>
            </a:r>
            <a:r>
              <a:rPr b="1" lang="en"/>
              <a:t>multi-level model.</a:t>
            </a:r>
            <a:r>
              <a:rPr lang="en"/>
              <a:t> </a:t>
            </a:r>
            <a:endParaRPr/>
          </a:p>
        </p:txBody>
      </p:sp>
      <p:pic>
        <p:nvPicPr>
          <p:cNvPr id="320" name="Google Shape;32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548" y="11524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798" y="11524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548" y="282322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2673" y="2851300"/>
            <a:ext cx="1744674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Probabilistic Programming?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040"/>
                </a:solidFill>
                <a:highlight>
                  <a:srgbClr val="FFFFFF"/>
                </a:highlight>
              </a:rPr>
              <a:t>Probabilistic programming languages (PPL) provide a framework that allows users to easily specify a probabilistic model and perform inference automatically.</a:t>
            </a:r>
            <a:endParaRPr b="1" sz="15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Char char="-"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  <a:t>There are a plethora of PPL’s available</a:t>
            </a:r>
            <a:b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</a:b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  <a:t>(e.g. </a:t>
            </a:r>
            <a:r>
              <a:rPr b="1" lang="en" sz="1500">
                <a:solidFill>
                  <a:srgbClr val="404040"/>
                </a:solidFill>
                <a:highlight>
                  <a:srgbClr val="FFFFFF"/>
                </a:highlight>
              </a:rPr>
              <a:t>PyMC3, STAN, Pyro</a:t>
            </a: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  <a:t>).</a:t>
            </a:r>
            <a:endParaRPr sz="15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Char char="-"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  <a:t>All are suited to different problems,</a:t>
            </a:r>
            <a:b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</a:b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</a:rPr>
              <a:t>have different core features, etc.</a:t>
            </a:r>
            <a:endParaRPr sz="15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rgbClr val="404040"/>
                </a:solidFill>
                <a:highlight>
                  <a:srgbClr val="FFFFFF"/>
                </a:highlight>
              </a:rPr>
              <a:t>They are some of the </a:t>
            </a:r>
            <a:r>
              <a:rPr b="1" lang="en" sz="1500">
                <a:solidFill>
                  <a:srgbClr val="FF0000"/>
                </a:solidFill>
                <a:highlight>
                  <a:srgbClr val="FFFFFF"/>
                </a:highlight>
              </a:rPr>
              <a:t>Github mega projects,</a:t>
            </a:r>
            <a:br>
              <a:rPr b="1" lang="en" sz="1500">
                <a:solidFill>
                  <a:srgbClr val="FF0000"/>
                </a:solidFill>
                <a:highlight>
                  <a:srgbClr val="FFFFFF"/>
                </a:highlight>
              </a:rPr>
            </a:br>
            <a:r>
              <a:rPr b="1" lang="en" sz="1500">
                <a:solidFill>
                  <a:srgbClr val="434343"/>
                </a:solidFill>
                <a:highlight>
                  <a:srgbClr val="FFFFFF"/>
                </a:highlight>
              </a:rPr>
              <a:t>so why on Earth are we developing our own </a:t>
            </a:r>
            <a:br>
              <a:rPr b="1" lang="en" sz="1500">
                <a:solidFill>
                  <a:srgbClr val="434343"/>
                </a:solidFill>
                <a:highlight>
                  <a:srgbClr val="FFFFFF"/>
                </a:highlight>
              </a:rPr>
            </a:br>
            <a:r>
              <a:rPr b="1" lang="en" sz="1500">
                <a:solidFill>
                  <a:srgbClr val="434343"/>
                </a:solidFill>
                <a:highlight>
                  <a:srgbClr val="FFFFFF"/>
                </a:highlight>
              </a:rPr>
              <a:t>PPL?</a:t>
            </a:r>
            <a:endParaRPr b="1" sz="15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975" y="1866225"/>
            <a:ext cx="4297751" cy="24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Graphical and Hierarchical Models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34975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673" y="34975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398" y="34975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948" y="34975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2523" y="3497575"/>
            <a:ext cx="1744674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8213" y="1152475"/>
            <a:ext cx="3067050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52"/>
          <p:cNvCxnSpPr>
            <a:stCxn id="332" idx="0"/>
            <a:endCxn id="335" idx="2"/>
          </p:cNvCxnSpPr>
          <p:nvPr/>
        </p:nvCxnSpPr>
        <p:spPr>
          <a:xfrm rot="10800000">
            <a:off x="4401735" y="1819375"/>
            <a:ext cx="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52"/>
          <p:cNvCxnSpPr>
            <a:stCxn id="331" idx="0"/>
            <a:endCxn id="335" idx="2"/>
          </p:cNvCxnSpPr>
          <p:nvPr/>
        </p:nvCxnSpPr>
        <p:spPr>
          <a:xfrm flipH="1" rot="10800000">
            <a:off x="2617010" y="1819375"/>
            <a:ext cx="17847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52"/>
          <p:cNvCxnSpPr>
            <a:stCxn id="330" idx="0"/>
            <a:endCxn id="335" idx="2"/>
          </p:cNvCxnSpPr>
          <p:nvPr/>
        </p:nvCxnSpPr>
        <p:spPr>
          <a:xfrm flipH="1" rot="10800000">
            <a:off x="872335" y="1819375"/>
            <a:ext cx="35295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52"/>
          <p:cNvCxnSpPr>
            <a:stCxn id="335" idx="2"/>
            <a:endCxn id="333" idx="0"/>
          </p:cNvCxnSpPr>
          <p:nvPr/>
        </p:nvCxnSpPr>
        <p:spPr>
          <a:xfrm>
            <a:off x="4401738" y="1819225"/>
            <a:ext cx="17445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52"/>
          <p:cNvCxnSpPr>
            <a:stCxn id="335" idx="2"/>
            <a:endCxn id="334" idx="0"/>
          </p:cNvCxnSpPr>
          <p:nvPr/>
        </p:nvCxnSpPr>
        <p:spPr>
          <a:xfrm>
            <a:off x="4401738" y="1819225"/>
            <a:ext cx="36132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52"/>
          <p:cNvCxnSpPr>
            <a:stCxn id="330" idx="0"/>
            <a:endCxn id="335" idx="2"/>
          </p:cNvCxnSpPr>
          <p:nvPr/>
        </p:nvCxnSpPr>
        <p:spPr>
          <a:xfrm flipH="1" rot="10800000">
            <a:off x="872335" y="1819375"/>
            <a:ext cx="35295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52"/>
          <p:cNvCxnSpPr>
            <a:stCxn id="335" idx="2"/>
            <a:endCxn id="330" idx="0"/>
          </p:cNvCxnSpPr>
          <p:nvPr/>
        </p:nvCxnSpPr>
        <p:spPr>
          <a:xfrm flipH="1">
            <a:off x="872238" y="1819225"/>
            <a:ext cx="35295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52"/>
          <p:cNvCxnSpPr>
            <a:stCxn id="331" idx="0"/>
            <a:endCxn id="335" idx="2"/>
          </p:cNvCxnSpPr>
          <p:nvPr/>
        </p:nvCxnSpPr>
        <p:spPr>
          <a:xfrm flipH="1" rot="10800000">
            <a:off x="2617010" y="1819375"/>
            <a:ext cx="17847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52"/>
          <p:cNvCxnSpPr>
            <a:stCxn id="335" idx="2"/>
            <a:endCxn id="331" idx="0"/>
          </p:cNvCxnSpPr>
          <p:nvPr/>
        </p:nvCxnSpPr>
        <p:spPr>
          <a:xfrm flipH="1">
            <a:off x="2617038" y="1819225"/>
            <a:ext cx="17847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52"/>
          <p:cNvCxnSpPr>
            <a:stCxn id="335" idx="2"/>
            <a:endCxn id="332" idx="0"/>
          </p:cNvCxnSpPr>
          <p:nvPr/>
        </p:nvCxnSpPr>
        <p:spPr>
          <a:xfrm>
            <a:off x="4401738" y="1819225"/>
            <a:ext cx="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52"/>
          <p:cNvCxnSpPr>
            <a:stCxn id="332" idx="0"/>
            <a:endCxn id="335" idx="2"/>
          </p:cNvCxnSpPr>
          <p:nvPr/>
        </p:nvCxnSpPr>
        <p:spPr>
          <a:xfrm rot="10800000">
            <a:off x="4401735" y="1819375"/>
            <a:ext cx="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52"/>
          <p:cNvCxnSpPr>
            <a:stCxn id="335" idx="2"/>
            <a:endCxn id="333" idx="0"/>
          </p:cNvCxnSpPr>
          <p:nvPr/>
        </p:nvCxnSpPr>
        <p:spPr>
          <a:xfrm>
            <a:off x="4401738" y="1819225"/>
            <a:ext cx="17445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52"/>
          <p:cNvCxnSpPr>
            <a:stCxn id="333" idx="0"/>
            <a:endCxn id="335" idx="2"/>
          </p:cNvCxnSpPr>
          <p:nvPr/>
        </p:nvCxnSpPr>
        <p:spPr>
          <a:xfrm rot="10800000">
            <a:off x="4401785" y="1819375"/>
            <a:ext cx="17445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52"/>
          <p:cNvCxnSpPr>
            <a:stCxn id="335" idx="2"/>
            <a:endCxn id="334" idx="0"/>
          </p:cNvCxnSpPr>
          <p:nvPr/>
        </p:nvCxnSpPr>
        <p:spPr>
          <a:xfrm>
            <a:off x="4401738" y="1819225"/>
            <a:ext cx="3613200" cy="16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52"/>
          <p:cNvCxnSpPr>
            <a:stCxn id="334" idx="0"/>
            <a:endCxn id="335" idx="2"/>
          </p:cNvCxnSpPr>
          <p:nvPr/>
        </p:nvCxnSpPr>
        <p:spPr>
          <a:xfrm rot="10800000">
            <a:off x="4401660" y="1819375"/>
            <a:ext cx="3613200" cy="16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Expectation Propagation</a:t>
            </a:r>
            <a:endParaRPr b="1"/>
          </a:p>
        </p:txBody>
      </p:sp>
      <p:sp>
        <p:nvSpPr>
          <p:cNvPr id="356" name="Google Shape;356;p53"/>
          <p:cNvSpPr txBox="1"/>
          <p:nvPr>
            <p:ph idx="1" type="body"/>
          </p:nvPr>
        </p:nvSpPr>
        <p:spPr>
          <a:xfrm>
            <a:off x="311700" y="1152475"/>
            <a:ext cx="846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Even with an API for composing multi-level models, how do we actually fit them?</a:t>
            </a:r>
            <a:endParaRPr b="1" sz="1600"/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Each dataset has 5+ data specific parameters.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For the problems we’re talking about, this could lead to models with 500000+ parameters. 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Cannot fit using traditional non-linear search due to </a:t>
            </a:r>
            <a:r>
              <a:rPr b="1" lang="en" sz="1600"/>
              <a:t>curse of dimensionality.</a:t>
            </a:r>
            <a:endParaRPr b="1" sz="1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Expectation Propagation</a:t>
            </a:r>
            <a:endParaRPr b="1"/>
          </a:p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311700" y="1152475"/>
            <a:ext cx="846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Even with an API for composing multi-level models, how do we actually fit them?</a:t>
            </a:r>
            <a:endParaRPr b="1" sz="1600"/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Each dataset has 5+ data specific parameters.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For the problems we’re talking about, this could lead to models with 500000+ parameters. 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Cannot fit using traditional non-linear search due to </a:t>
            </a:r>
            <a:r>
              <a:rPr b="1" lang="en" sz="1600"/>
              <a:t>curse of dimensionality.</a:t>
            </a:r>
            <a:endParaRPr b="1"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Building expectation propagation based model-fitting into graphical models (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https://arxiv.org/abs/1412.4869</a:t>
            </a:r>
            <a:r>
              <a:rPr b="1" lang="en" sz="1600"/>
              <a:t>).</a:t>
            </a:r>
            <a:endParaRPr b="1" sz="1600"/>
          </a:p>
          <a:p>
            <a:pPr indent="-330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Fits individual nodes of the graphical model, one-by-one, in parameter spaces of reduced dimensionality.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Pass information ‘up’ and ‘down’ scouring the model graph, working our way up to the high-level model components.</a:t>
            </a:r>
            <a:endParaRPr b="1"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 Graphical Model</a:t>
            </a:r>
            <a:endParaRPr b="1"/>
          </a:p>
        </p:txBody>
      </p:sp>
      <p:sp>
        <p:nvSpPr>
          <p:cNvPr id="368" name="Google Shape;368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25" y="1187725"/>
            <a:ext cx="5793174" cy="38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Cancer Datasets</a:t>
            </a:r>
            <a:endParaRPr b="1"/>
          </a:p>
        </p:txBody>
      </p:sp>
      <p:sp>
        <p:nvSpPr>
          <p:cNvPr id="375" name="Google Shape;375;p56"/>
          <p:cNvSpPr txBox="1"/>
          <p:nvPr>
            <p:ph idx="1" type="body"/>
          </p:nvPr>
        </p:nvSpPr>
        <p:spPr>
          <a:xfrm>
            <a:off x="311700" y="1152475"/>
            <a:ext cx="396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Many different types of data are fitted: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genomic sequencing, cellular imaging, radioimaging, health outcomes, clinical trial data, etc.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On the ‘good side’ of quality / homogeneity for health datasets (no reliance on doctor’s scribbles).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/>
              <a:t>A core selling point of ConcR, via the graphical modeling, is that it can account for missing data.</a:t>
            </a:r>
            <a:endParaRPr b="1" sz="1500"/>
          </a:p>
        </p:txBody>
      </p:sp>
      <p:pic>
        <p:nvPicPr>
          <p:cNvPr id="376" name="Google Shape;3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577" y="0"/>
            <a:ext cx="46498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</p:txBody>
      </p:sp>
      <p:sp>
        <p:nvSpPr>
          <p:cNvPr id="382" name="Google Shape;382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statistical techniques used to understand the Universe’s </a:t>
            </a:r>
            <a:r>
              <a:rPr b="1" lang="en"/>
              <a:t>Cosmology </a:t>
            </a:r>
            <a:r>
              <a:rPr lang="en"/>
              <a:t>can be applied to studies of </a:t>
            </a:r>
            <a:r>
              <a:rPr b="1" lang="en"/>
              <a:t>Cancer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PyAutoFit</a:t>
            </a:r>
            <a:r>
              <a:rPr lang="en"/>
              <a:t> is an open source project with scope way beyond just studies by Astronomers and healthcare </a:t>
            </a:r>
            <a:r>
              <a:rPr lang="en"/>
              <a:t>scientists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GitHub: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https://github.com/Jammy2211/PyAutoLens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Readthedocs:</a:t>
            </a:r>
            <a:r>
              <a:rPr lang="en"/>
              <a:t> </a:t>
            </a: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https://pyautolens.readthedocs.io/en/latest/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JOSS paper:</a:t>
            </a:r>
            <a:r>
              <a:rPr lang="en"/>
              <a:t>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https://joss.theoj.org/papers/10.21105/joss.02550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Binder:</a:t>
            </a: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https://mybinder.org/v2/gh/Jammy2211/autofit_workspace/HEAD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 PPL for Astronomers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8"/>
          <p:cNvSpPr txBox="1"/>
          <p:nvPr>
            <p:ph idx="1" type="body"/>
          </p:nvPr>
        </p:nvSpPr>
        <p:spPr>
          <a:xfrm>
            <a:off x="311700" y="1152475"/>
            <a:ext cx="396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The interface of other PPLs is designed for topological models, integrating functions, thermodynamic parameter spaces, etc.</a:t>
            </a:r>
            <a:b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</a:br>
            <a:b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</a:b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- Great for statisticians, theorists and those with a </a:t>
            </a: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certain types </a:t>
            </a: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of model-fitting</a:t>
            </a: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 </a:t>
            </a: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problems.</a:t>
            </a:r>
            <a:b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</a:br>
            <a:b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</a:b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- </a:t>
            </a: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Not so great for those with more </a:t>
            </a: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data focused </a:t>
            </a: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model-fitting problems</a:t>
            </a: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.</a:t>
            </a:r>
            <a:endParaRPr b="1" sz="1200">
              <a:solidFill>
                <a:srgbClr val="404040"/>
              </a:solidFill>
              <a:highlight>
                <a:schemeClr val="lt1"/>
              </a:highlight>
            </a:endParaRPr>
          </a:p>
        </p:txBody>
      </p:sp>
      <p:pic>
        <p:nvPicPr>
          <p:cNvPr id="389" name="Google Shape;38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750" y="1400325"/>
            <a:ext cx="4297751" cy="24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9"/>
          <p:cNvSpPr txBox="1"/>
          <p:nvPr>
            <p:ph type="title"/>
          </p:nvPr>
        </p:nvSpPr>
        <p:spPr>
          <a:xfrm>
            <a:off x="2396025" y="1961175"/>
            <a:ext cx="82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Advanced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Features</a:t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Database</a:t>
            </a:r>
            <a:endParaRPr b="1"/>
          </a:p>
        </p:txBody>
      </p:sp>
      <p:sp>
        <p:nvSpPr>
          <p:cNvPr id="400" name="Google Shape;400;p60"/>
          <p:cNvSpPr txBox="1"/>
          <p:nvPr>
            <p:ph idx="1" type="body"/>
          </p:nvPr>
        </p:nvSpPr>
        <p:spPr>
          <a:xfrm>
            <a:off x="311700" y="1152475"/>
            <a:ext cx="422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 of many model fits are output in an </a:t>
            </a:r>
            <a:r>
              <a:rPr b="1" lang="en">
                <a:solidFill>
                  <a:srgbClr val="FF0000"/>
                </a:solidFill>
              </a:rPr>
              <a:t>sqlite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relational database: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Allocated a </a:t>
            </a:r>
            <a:r>
              <a:rPr b="1" lang="en"/>
              <a:t>unique identifier</a:t>
            </a:r>
            <a:r>
              <a:rPr lang="en"/>
              <a:t> based on the model-fit, such that you can trivially fit many models.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Database supports advanced queries (e.g. find all results, where this parameter is in this range).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Results use memory-light Python generators.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You can therefore fit (very) large datasets on a HPC and access the results efficiently via a Jupyter notebook.</a:t>
            </a:r>
            <a:endParaRPr/>
          </a:p>
        </p:txBody>
      </p:sp>
      <p:pic>
        <p:nvPicPr>
          <p:cNvPr id="401" name="Google Shape;40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50" y="1224875"/>
            <a:ext cx="3657600" cy="15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Search Chaining</a:t>
            </a:r>
            <a:endParaRPr b="1"/>
          </a:p>
        </p:txBody>
      </p:sp>
      <p:sp>
        <p:nvSpPr>
          <p:cNvPr id="407" name="Google Shape;407;p6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Break a model-fit into a </a:t>
            </a:r>
            <a:r>
              <a:rPr b="1" lang="en">
                <a:solidFill>
                  <a:srgbClr val="FF0000"/>
                </a:solidFill>
              </a:rPr>
              <a:t>chained sequence</a:t>
            </a:r>
            <a:r>
              <a:rPr b="1" lang="en"/>
              <a:t> of searches:</a:t>
            </a:r>
            <a:endParaRPr b="1"/>
          </a:p>
        </p:txBody>
      </p:sp>
      <p:pic>
        <p:nvPicPr>
          <p:cNvPr id="408" name="Google Shape;40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40" y="128016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 PPL for Astronomers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Existing PPL’s </a:t>
            </a:r>
            <a:r>
              <a:rPr b="1" lang="en" sz="1200">
                <a:solidFill>
                  <a:srgbClr val="404040"/>
                </a:solidFill>
                <a:highlight>
                  <a:srgbClr val="FFFFFF"/>
                </a:highlight>
              </a:rPr>
              <a:t>were not suited to the model fitting challenges we faced when trying to model strong gravitational lenses, for example: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Fitting large and homogenous datasets with an identical model fitting procedure, with tools for processing the large libraries of results output.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Search Chaining</a:t>
            </a:r>
            <a:endParaRPr b="1"/>
          </a:p>
        </p:txBody>
      </p:sp>
      <p:sp>
        <p:nvSpPr>
          <p:cNvPr id="414" name="Google Shape;414;p6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Break a model-fit into a </a:t>
            </a:r>
            <a:r>
              <a:rPr b="1" lang="en">
                <a:solidFill>
                  <a:srgbClr val="FF0000"/>
                </a:solidFill>
              </a:rPr>
              <a:t>chained sequence</a:t>
            </a:r>
            <a:r>
              <a:rPr b="1" lang="en"/>
              <a:t> of searches: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Search 1: fit model to left Gaussian with </a:t>
            </a:r>
            <a:r>
              <a:rPr b="1" lang="en"/>
              <a:t>fast non-linear search</a:t>
            </a:r>
            <a:r>
              <a:rPr lang="en"/>
              <a:t>.</a:t>
            </a:r>
            <a:endParaRPr/>
          </a:p>
        </p:txBody>
      </p:sp>
      <p:pic>
        <p:nvPicPr>
          <p:cNvPr id="415" name="Google Shape;41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40" y="128016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Search Chaining</a:t>
            </a:r>
            <a:endParaRPr b="1"/>
          </a:p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Break a model-fit into a </a:t>
            </a:r>
            <a:r>
              <a:rPr b="1" lang="en" sz="1600">
                <a:solidFill>
                  <a:srgbClr val="FF0000"/>
                </a:solidFill>
              </a:rPr>
              <a:t>chained sequence</a:t>
            </a:r>
            <a:r>
              <a:rPr b="1" lang="en" sz="1600"/>
              <a:t> of searches: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Search 1: fit model to left Gaussian with </a:t>
            </a:r>
            <a:r>
              <a:rPr b="1" lang="en" sz="1600"/>
              <a:t>fast non-linear search</a:t>
            </a:r>
            <a:r>
              <a:rPr lang="en" sz="1600"/>
              <a:t>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Search 2: fit model to right Gaussian with fast non-linear search and result of search 1.</a:t>
            </a:r>
            <a:endParaRPr sz="1600"/>
          </a:p>
        </p:txBody>
      </p:sp>
      <p:pic>
        <p:nvPicPr>
          <p:cNvPr id="422" name="Google Shape;4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40" y="128016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Search Chaining</a:t>
            </a:r>
            <a:endParaRPr b="1"/>
          </a:p>
        </p:txBody>
      </p:sp>
      <p:sp>
        <p:nvSpPr>
          <p:cNvPr id="428" name="Google Shape;428;p6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Break a model-fit into a </a:t>
            </a:r>
            <a:r>
              <a:rPr b="1" lang="en" sz="1400">
                <a:solidFill>
                  <a:srgbClr val="FF0000"/>
                </a:solidFill>
              </a:rPr>
              <a:t>chained sequence</a:t>
            </a:r>
            <a:r>
              <a:rPr b="1" lang="en" sz="1400"/>
              <a:t> of searches: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Search 1: fit model to left Gaussian with </a:t>
            </a:r>
            <a:r>
              <a:rPr b="1" lang="en" sz="1400"/>
              <a:t>fast non-linear search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Search 2: fit model to right Gaussian with </a:t>
            </a:r>
            <a:r>
              <a:rPr b="1" lang="en" sz="1400"/>
              <a:t>fast non-linear search</a:t>
            </a:r>
            <a:r>
              <a:rPr lang="en" sz="1400"/>
              <a:t> and result of search 1.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Search 3: Fit both Gaussians simultaneously with </a:t>
            </a:r>
            <a:r>
              <a:rPr b="1" lang="en" sz="1400"/>
              <a:t>thorough non-linear search and a parameter space starting point</a:t>
            </a:r>
            <a:r>
              <a:rPr lang="en" sz="1400"/>
              <a:t> inferred from first two searches.</a:t>
            </a:r>
            <a:endParaRPr sz="1400"/>
          </a:p>
        </p:txBody>
      </p:sp>
      <p:pic>
        <p:nvPicPr>
          <p:cNvPr id="429" name="Google Shape;42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40" y="128016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Grid Search of Non-linear Searches</a:t>
            </a:r>
            <a:endParaRPr b="1"/>
          </a:p>
        </p:txBody>
      </p:sp>
      <p:sp>
        <p:nvSpPr>
          <p:cNvPr id="435" name="Google Shape;435;p6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Break a model-fit into a grid search of searches: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Support for massively parallel fits.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Database provides tools for analysing results efficiently.</a:t>
            </a:r>
            <a:endParaRPr/>
          </a:p>
        </p:txBody>
      </p:sp>
      <p:pic>
        <p:nvPicPr>
          <p:cNvPr id="436" name="Google Shape;43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275" y="1027750"/>
            <a:ext cx="4261103" cy="381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Graphical and Hierarchical Models</a:t>
            </a:r>
            <a:endParaRPr b="1"/>
          </a:p>
        </p:txBody>
      </p:sp>
      <p:sp>
        <p:nvSpPr>
          <p:cNvPr id="442" name="Google Shape;442;p6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Compose multi-level models for fitting many datasets: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Simple example of fitting three low signal to noise Gaussians simultaneously.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assume all three Gaussians have same centre, but different intensity / sigma.</a:t>
            </a:r>
            <a:endParaRPr/>
          </a:p>
        </p:txBody>
      </p:sp>
      <p:pic>
        <p:nvPicPr>
          <p:cNvPr id="443" name="Google Shape;44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120" y="1679125"/>
            <a:ext cx="219456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120" y="19350"/>
            <a:ext cx="219456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4120" y="3320225"/>
            <a:ext cx="219456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Graphical and Hierarchical Models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Can set up unique </a:t>
            </a:r>
            <a:r>
              <a:rPr b="1" lang="en" sz="1600"/>
              <a:t>Analysis</a:t>
            </a:r>
            <a:r>
              <a:rPr lang="en" sz="1600"/>
              <a:t> class, which will pair every dataset with components of the multi-level model: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Model is built out of individual model components like before.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52" name="Google Shape;45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50" y="1787588"/>
            <a:ext cx="2840375" cy="4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50" y="2649775"/>
            <a:ext cx="39338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238" y="2889025"/>
            <a:ext cx="63912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 PPL for Astronomers</a:t>
            </a:r>
            <a:endParaRPr b="1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Existing PPL’s </a:t>
            </a:r>
            <a:r>
              <a:rPr b="1" lang="en" sz="1200">
                <a:solidFill>
                  <a:srgbClr val="404040"/>
                </a:solidFill>
                <a:highlight>
                  <a:srgbClr val="FFFFFF"/>
                </a:highlight>
              </a:rPr>
              <a:t>were not suited to the model fitting challenges we faced when trying to model strong gravitational lenses, for example: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Fitting large and homogenous datasets with an identical model fitting procedure, with tools for processing the large libraries of results output.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Problems where likelihood evaluations are expensive (e.g. run times of days per model-fit), necessitating highly customizable model-fitting pipelines with support for massively parallel computing.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 PPL for Astronomers</a:t>
            </a:r>
            <a:endParaRPr b="1"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Existing PPL’s </a:t>
            </a:r>
            <a:r>
              <a:rPr b="1" lang="en" sz="1200">
                <a:solidFill>
                  <a:srgbClr val="404040"/>
                </a:solidFill>
                <a:highlight>
                  <a:srgbClr val="FFFFFF"/>
                </a:highlight>
              </a:rPr>
              <a:t>were not suited to the model fitting challenges we faced when trying to model strong gravitational lenses, for example: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Fitting large and homogenous datasets with an identical model fitting procedure, with tools for processing the large libraries of results output.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Problems where likelihood evaluations are expensive (e.g. run times of days per model-fit), necessitating highly customizable model-fitting pipelines with support for massively parallel computing.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Fitting many different models to the same dataset with tools that streamline model comparison.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A PPL for Astronomers</a:t>
            </a:r>
            <a:endParaRPr b="1"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Existing PPL’s </a:t>
            </a:r>
            <a:r>
              <a:rPr b="1" lang="en" sz="1200">
                <a:solidFill>
                  <a:srgbClr val="404040"/>
                </a:solidFill>
                <a:highlight>
                  <a:srgbClr val="FFFFFF"/>
                </a:highlight>
              </a:rPr>
              <a:t>were not suited to the model fitting challenges we faced when trying to model strong gravitational lenses, for example:</a:t>
            </a:r>
            <a:endParaRPr b="1"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Fitting large and homogenous datasets with an identical model fitting procedure, with tools for processing the large libraries of results output.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rgbClr val="FFFFFF"/>
                </a:highlight>
              </a:rPr>
              <a:t>Problems where likelihood evaluations are expensive (e.g. run times of days per model-fit), necessitating highly customizable model-fitting pipelines with support for massively parallel computing.</a:t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04800" lvl="0" marL="6858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Char char="●"/>
            </a:pP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Fitting many different models to the same dataset with tools that streamline model comparison.</a:t>
            </a:r>
            <a:endParaRPr sz="1200">
              <a:solidFill>
                <a:srgbClr val="40404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3636"/>
              </a:lnSpc>
              <a:spcBef>
                <a:spcPts val="3600"/>
              </a:spcBef>
              <a:spcAft>
                <a:spcPts val="3600"/>
              </a:spcAft>
              <a:buNone/>
            </a:pPr>
            <a:r>
              <a:rPr b="1" lang="en" sz="1200">
                <a:solidFill>
                  <a:srgbClr val="404040"/>
                </a:solidFill>
                <a:highlight>
                  <a:schemeClr val="lt1"/>
                </a:highlight>
              </a:rPr>
              <a:t>PyAutoFit:</a:t>
            </a:r>
            <a:r>
              <a:rPr lang="en" sz="1200">
                <a:solidFill>
                  <a:srgbClr val="404040"/>
                </a:solidFill>
                <a:highlight>
                  <a:schemeClr val="lt1"/>
                </a:highlight>
              </a:rPr>
              <a:t> highly customizable model-fitting software, for big data challenges in the many model regime.</a:t>
            </a:r>
            <a:endParaRPr sz="1200">
              <a:solidFill>
                <a:srgbClr val="40404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243625" y="1961175"/>
            <a:ext cx="82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PyAutoFit: Classy Interface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