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slide+xml" PartName="/ppt/slides/slide40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20" Type="http://schemas.openxmlformats.org/officeDocument/2006/relationships/slide" Target="slides/slide1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22" Type="http://schemas.openxmlformats.org/officeDocument/2006/relationships/slide" Target="slides/slide17.xml"/><Relationship Id="rId44" Type="http://schemas.openxmlformats.org/officeDocument/2006/relationships/slide" Target="slides/slide39.xml"/><Relationship Id="rId21" Type="http://schemas.openxmlformats.org/officeDocument/2006/relationships/slide" Target="slides/slide16.xml"/><Relationship Id="rId43" Type="http://schemas.openxmlformats.org/officeDocument/2006/relationships/slide" Target="slides/slide38.xml"/><Relationship Id="rId24" Type="http://schemas.openxmlformats.org/officeDocument/2006/relationships/slide" Target="slides/slide19.xml"/><Relationship Id="rId46" Type="http://schemas.openxmlformats.org/officeDocument/2006/relationships/slide" Target="slides/slide41.xml"/><Relationship Id="rId23" Type="http://schemas.openxmlformats.org/officeDocument/2006/relationships/slide" Target="slides/slide18.xml"/><Relationship Id="rId45" Type="http://schemas.openxmlformats.org/officeDocument/2006/relationships/slide" Target="slides/slide40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slide" Target="slides/slide30.xml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37" Type="http://schemas.openxmlformats.org/officeDocument/2006/relationships/slide" Target="slides/slide32.xml"/><Relationship Id="rId14" Type="http://schemas.openxmlformats.org/officeDocument/2006/relationships/slide" Target="slides/slide9.xml"/><Relationship Id="rId36" Type="http://schemas.openxmlformats.org/officeDocument/2006/relationships/slide" Target="slides/slide31.xml"/><Relationship Id="rId17" Type="http://schemas.openxmlformats.org/officeDocument/2006/relationships/slide" Target="slides/slide12.xml"/><Relationship Id="rId39" Type="http://schemas.openxmlformats.org/officeDocument/2006/relationships/slide" Target="slides/slide34.xml"/><Relationship Id="rId16" Type="http://schemas.openxmlformats.org/officeDocument/2006/relationships/slide" Target="slides/slide11.xml"/><Relationship Id="rId38" Type="http://schemas.openxmlformats.org/officeDocument/2006/relationships/slide" Target="slides/slide33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e41fdc33ab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e41fdc33a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3e41fdc33ab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3e41fdc33ab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3e41fdc33ab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3e41fdc33ab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3e41fdc33ab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3e41fdc33ab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3ed3bbced0a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3ed3bbced0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3e41fdc33ab_0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3e41fdc33ab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e41fdc33ab_0_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3e41fdc33ab_0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e41fdc33ab_0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3e41fdc33ab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e569c87551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3e569c87551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e41fdc33ab_0_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3e41fdc33ab_0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3e41fdc33ab_0_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3e41fdc33ab_0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3e569c87551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3e569c87551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3e569c87551_0_2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3e569c87551_0_2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3e569c87551_0_2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3e569c87551_0_2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3e41fdc33ab_0_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3e41fdc33ab_0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3e569c87551_0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3e569c87551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3e569c87551_0_2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3e569c87551_0_2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3e41fdc33ab_0_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3e41fdc33ab_0_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3e569c87551_0_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3e569c87551_0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3ed3bbced0a_1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Google Shape;179;g3ed3bbced0a_1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3ed3bbced0a_1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3ed3bbced0a_1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3ed3bbced0a_1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3ed3bbced0a_1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3e569c87551_0_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3e569c87551_0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3e569c87551_0_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3e569c87551_0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3e569c87551_0_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" name="Google Shape;208;g3e569c87551_0_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3e569c87551_0_1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5" name="Google Shape;215;g3e569c87551_0_1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3e569c87551_0_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2" name="Google Shape;222;g3e569c87551_0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g3e569c87551_0_2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0" name="Google Shape;230;g3e569c87551_0_2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3e569c87551_0_1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7" name="Google Shape;237;g3e569c87551_0_1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3e569c87551_0_1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2" name="Google Shape;242;g3e569c87551_0_1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3e569c87551_0_2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9" name="Google Shape;249;g3e569c87551_0_2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3e569c87551_0_2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6" name="Google Shape;256;g3e569c87551_0_2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g3e569c87551_0_2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3" name="Google Shape;263;g3e569c87551_0_2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3e569c87551_0_2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8" name="Google Shape;268;g3e569c87551_0_2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g3e569c87551_0_2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3" name="Google Shape;273;g3e569c87551_0_2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g3e569c87551_0_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0" name="Google Shape;280;g3e569c87551_0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g3e569c87551_0_2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8" name="Google Shape;288;g3e569c87551_0_2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g3e501430b37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6" name="Google Shape;296;g3e501430b37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g3e501430b37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3" name="Google Shape;303;g3e501430b37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g3e41fdc33ab_0_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9" name="Google Shape;309;g3e41fdc33ab_0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hyperlink" Target="https://github.com/aymgal/COOLEST" TargetMode="Externa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3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hyperlink" Target="http://imaging.py" TargetMode="Externa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7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9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5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17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Relationship Id="rId3" Type="http://schemas.openxmlformats.org/officeDocument/2006/relationships/hyperlink" Target="https://ai.plainenglish.io/rag-is-dead-karpathys-llm-wiki-is-the-future-project-explained-2ae6541616cb" TargetMode="External"/><Relationship Id="rId4" Type="http://schemas.openxmlformats.org/officeDocument/2006/relationships/image" Target="../media/image8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10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10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2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4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16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18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11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Using Natural Language to Model Strong Gravitational Lenses</a:t>
            </a:r>
            <a:endParaRPr b="1"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James Nightingale, Richard Hayes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Remember This?</a:t>
            </a:r>
            <a:endParaRPr b="1"/>
          </a:p>
        </p:txBody>
      </p:sp>
      <p:sp>
        <p:nvSpPr>
          <p:cNvPr id="61" name="Google Shape;61;p14"/>
          <p:cNvSpPr txBox="1"/>
          <p:nvPr>
            <p:ph idx="1" type="body"/>
          </p:nvPr>
        </p:nvSpPr>
        <p:spPr>
          <a:xfrm>
            <a:off x="311700" y="1152475"/>
            <a:ext cx="38433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You spot a tiny issue with a matplotlib figure.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b="1"/>
          </a:p>
        </p:txBody>
      </p:sp>
      <p:pic>
        <p:nvPicPr>
          <p:cNvPr id="62" name="Google Shape;6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23900" y="540925"/>
            <a:ext cx="4092300" cy="4152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Remember This?</a:t>
            </a:r>
            <a:endParaRPr b="1"/>
          </a:p>
        </p:txBody>
      </p:sp>
      <p:sp>
        <p:nvSpPr>
          <p:cNvPr id="68" name="Google Shape;68;p15"/>
          <p:cNvSpPr txBox="1"/>
          <p:nvPr>
            <p:ph idx="1" type="body"/>
          </p:nvPr>
        </p:nvSpPr>
        <p:spPr>
          <a:xfrm>
            <a:off x="311700" y="1152475"/>
            <a:ext cx="38433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You spot a tiny issue with a matplotlib figure.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You change the python code, but it doesn’t change the figure.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b="1"/>
          </a:p>
        </p:txBody>
      </p:sp>
      <p:pic>
        <p:nvPicPr>
          <p:cNvPr id="69" name="Google Shape;69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23900" y="540925"/>
            <a:ext cx="4092300" cy="4152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Remember This?</a:t>
            </a:r>
            <a:endParaRPr b="1"/>
          </a:p>
        </p:txBody>
      </p:sp>
      <p:sp>
        <p:nvSpPr>
          <p:cNvPr id="75" name="Google Shape;75;p16"/>
          <p:cNvSpPr txBox="1"/>
          <p:nvPr>
            <p:ph idx="1" type="body"/>
          </p:nvPr>
        </p:nvSpPr>
        <p:spPr>
          <a:xfrm>
            <a:off x="311700" y="1152475"/>
            <a:ext cx="38433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You spot a tiny issue with a matplotlib figure.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You change the python code, but it doesn’t change the figure.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You blindly trial-and-error solutions from StackOverflow for the next 4 hours.</a:t>
            </a:r>
            <a:endParaRPr/>
          </a:p>
        </p:txBody>
      </p:sp>
      <p:pic>
        <p:nvPicPr>
          <p:cNvPr id="76" name="Google Shape;76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23900" y="540925"/>
            <a:ext cx="4092300" cy="4152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Remember This?</a:t>
            </a:r>
            <a:endParaRPr b="1"/>
          </a:p>
        </p:txBody>
      </p:sp>
      <p:sp>
        <p:nvSpPr>
          <p:cNvPr id="82" name="Google Shape;82;p17"/>
          <p:cNvSpPr txBox="1"/>
          <p:nvPr>
            <p:ph idx="1" type="body"/>
          </p:nvPr>
        </p:nvSpPr>
        <p:spPr>
          <a:xfrm>
            <a:off x="311700" y="1152475"/>
            <a:ext cx="38433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You wish you could just “</a:t>
            </a:r>
            <a:r>
              <a:rPr b="1" lang="en"/>
              <a:t>Tell matplotlib what you want the image to look like”.</a:t>
            </a:r>
            <a:endParaRPr/>
          </a:p>
        </p:txBody>
      </p:sp>
      <p:pic>
        <p:nvPicPr>
          <p:cNvPr id="83" name="Google Shape;83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23900" y="540925"/>
            <a:ext cx="4092300" cy="4152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Remember This?</a:t>
            </a:r>
            <a:endParaRPr/>
          </a:p>
        </p:txBody>
      </p:sp>
      <p:sp>
        <p:nvSpPr>
          <p:cNvPr id="89" name="Google Shape;89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90" name="Google Shape;90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229300"/>
            <a:ext cx="9144002" cy="2684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Remember This?</a:t>
            </a:r>
            <a:endParaRPr b="1"/>
          </a:p>
        </p:txBody>
      </p:sp>
      <p:sp>
        <p:nvSpPr>
          <p:cNvPr id="96" name="Google Shape;96;p19"/>
          <p:cNvSpPr txBox="1"/>
          <p:nvPr>
            <p:ph idx="1" type="body"/>
          </p:nvPr>
        </p:nvSpPr>
        <p:spPr>
          <a:xfrm>
            <a:off x="311700" y="1152475"/>
            <a:ext cx="38433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We don’t have this problem anymore, because AI allows us to use </a:t>
            </a:r>
            <a:r>
              <a:rPr b="1" lang="en"/>
              <a:t>natural language</a:t>
            </a:r>
            <a:r>
              <a:rPr lang="en"/>
              <a:t> to interface with matplotlib.</a:t>
            </a:r>
            <a:endParaRPr/>
          </a:p>
        </p:txBody>
      </p:sp>
      <p:pic>
        <p:nvPicPr>
          <p:cNvPr id="97" name="Google Shape;9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40125" y="478250"/>
            <a:ext cx="4305425" cy="42154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Remember This?</a:t>
            </a:r>
            <a:endParaRPr b="1"/>
          </a:p>
        </p:txBody>
      </p:sp>
      <p:sp>
        <p:nvSpPr>
          <p:cNvPr id="103" name="Google Shape;103;p20"/>
          <p:cNvSpPr txBox="1"/>
          <p:nvPr>
            <p:ph idx="1" type="body"/>
          </p:nvPr>
        </p:nvSpPr>
        <p:spPr>
          <a:xfrm>
            <a:off x="311700" y="1152475"/>
            <a:ext cx="38433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It was </a:t>
            </a:r>
            <a:r>
              <a:rPr b="1" lang="en"/>
              <a:t>of no benefit to any of us as scientists</a:t>
            </a:r>
            <a:r>
              <a:rPr lang="en"/>
              <a:t> learning the </a:t>
            </a:r>
            <a:r>
              <a:rPr b="1" lang="en"/>
              <a:t>syntax required</a:t>
            </a:r>
            <a:r>
              <a:rPr lang="en"/>
              <a:t> to make </a:t>
            </a:r>
            <a:r>
              <a:rPr b="1" lang="en"/>
              <a:t>matplotlib d</a:t>
            </a:r>
            <a:r>
              <a:rPr lang="en"/>
              <a:t>o what we want.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rgbClr val="0000FF"/>
                </a:solidFill>
              </a:rPr>
              <a:t>[Is this a controversial statement? Who Disagrees?]</a:t>
            </a:r>
            <a:endParaRPr>
              <a:solidFill>
                <a:srgbClr val="0000FF"/>
              </a:solidFill>
            </a:endParaRPr>
          </a:p>
        </p:txBody>
      </p:sp>
      <p:pic>
        <p:nvPicPr>
          <p:cNvPr id="104" name="Google Shape;104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40125" y="478250"/>
            <a:ext cx="4305425" cy="42154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1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[Demo 1 - CLI Agents]</a:t>
            </a:r>
            <a:endParaRPr b="1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2"/>
          <p:cNvSpPr txBox="1"/>
          <p:nvPr>
            <p:ph idx="4294967295" type="body"/>
          </p:nvPr>
        </p:nvSpPr>
        <p:spPr>
          <a:xfrm>
            <a:off x="311700" y="1152475"/>
            <a:ext cx="83715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Claude -&gt; PyAuto:</a:t>
            </a:r>
            <a:endParaRPr b="1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The folders @PyAutoGalaxy and @PyAutoLens contain the PyAutoLens Source code. Find the power-law mass model used by PyAutoLens.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Then, compare its parameterization to the Coolest Lens model standard: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https://github.com/aymgal/COOLEST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Then, on the PyAutoLens GitHub repository, put up an issue comparing the two parameterizations and how they differ.</a:t>
            </a:r>
            <a:endParaRPr/>
          </a:p>
        </p:txBody>
      </p:sp>
      <p:sp>
        <p:nvSpPr>
          <p:cNvPr id="115" name="Google Shape;115;p22"/>
          <p:cNvSpPr txBox="1"/>
          <p:nvPr>
            <p:ph idx="4294967295"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Demo 1 (Claude)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No More LaTex!</a:t>
            </a:r>
            <a:endParaRPr b="1"/>
          </a:p>
        </p:txBody>
      </p:sp>
      <p:sp>
        <p:nvSpPr>
          <p:cNvPr id="121" name="Google Shape;121;p23"/>
          <p:cNvSpPr txBox="1"/>
          <p:nvPr>
            <p:ph idx="1" type="body"/>
          </p:nvPr>
        </p:nvSpPr>
        <p:spPr>
          <a:xfrm>
            <a:off x="311700" y="1152475"/>
            <a:ext cx="32208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I’ve lost many evening trying to make a latex table in a paper “look right”.</a:t>
            </a:r>
            <a:endParaRPr b="1"/>
          </a:p>
        </p:txBody>
      </p:sp>
      <p:pic>
        <p:nvPicPr>
          <p:cNvPr id="122" name="Google Shape;122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44225" y="1174313"/>
            <a:ext cx="5507748" cy="3372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No More LaTex!</a:t>
            </a:r>
            <a:endParaRPr b="1"/>
          </a:p>
        </p:txBody>
      </p:sp>
      <p:sp>
        <p:nvSpPr>
          <p:cNvPr id="128" name="Google Shape;128;p24"/>
          <p:cNvSpPr txBox="1"/>
          <p:nvPr>
            <p:ph idx="1" type="body"/>
          </p:nvPr>
        </p:nvSpPr>
        <p:spPr>
          <a:xfrm>
            <a:off x="311700" y="1152475"/>
            <a:ext cx="27027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Now I just tell </a:t>
            </a:r>
            <a:r>
              <a:rPr b="1" lang="en"/>
              <a:t>codex</a:t>
            </a:r>
            <a:r>
              <a:rPr lang="en"/>
              <a:t> the results I want to be in the Latex table, what I want the Latex table to look like and it pretty much does it.</a:t>
            </a:r>
            <a:endParaRPr/>
          </a:p>
        </p:txBody>
      </p:sp>
      <p:pic>
        <p:nvPicPr>
          <p:cNvPr id="129" name="Google Shape;129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44225" y="1174313"/>
            <a:ext cx="5507748" cy="3372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5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[Demo 2 - Paper Latex]</a:t>
            </a:r>
            <a:endParaRPr b="1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6"/>
          <p:cNvSpPr txBox="1"/>
          <p:nvPr>
            <p:ph idx="4294967295" type="body"/>
          </p:nvPr>
        </p:nvSpPr>
        <p:spPr>
          <a:xfrm>
            <a:off x="311700" y="1152475"/>
            <a:ext cx="83715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codex -&gt; PyAuto:</a:t>
            </a:r>
            <a:endParaRPr b="1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The folder @z_projects/subhalo_los/output contains lens modeling results for 3 Slacs lenses.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Make a folder @z_projects/subhalo_los/paper, with a main.tex using the MNRAS template. Then, make a latex table containing the name and Einstein radii of each lens, including 3 sigma errors, using the model.results file in each mass_total[1] folder.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Add a table caption describing its contents.</a:t>
            </a:r>
            <a:endParaRPr/>
          </a:p>
        </p:txBody>
      </p:sp>
      <p:sp>
        <p:nvSpPr>
          <p:cNvPr id="140" name="Google Shape;140;p26"/>
          <p:cNvSpPr txBox="1"/>
          <p:nvPr>
            <p:ph idx="4294967295"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Demo 2 (Codex)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No More LaTex!</a:t>
            </a:r>
            <a:endParaRPr b="1"/>
          </a:p>
        </p:txBody>
      </p:sp>
      <p:sp>
        <p:nvSpPr>
          <p:cNvPr id="146" name="Google Shape;146;p27"/>
          <p:cNvSpPr txBox="1"/>
          <p:nvPr>
            <p:ph idx="1" type="body"/>
          </p:nvPr>
        </p:nvSpPr>
        <p:spPr>
          <a:xfrm>
            <a:off x="311700" y="1152475"/>
            <a:ext cx="32208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It was </a:t>
            </a:r>
            <a:r>
              <a:rPr b="1" lang="en"/>
              <a:t>of no benefit to any of us as scientists </a:t>
            </a:r>
            <a:r>
              <a:rPr lang="en"/>
              <a:t>learning the </a:t>
            </a:r>
            <a:r>
              <a:rPr b="1" lang="en"/>
              <a:t>syntax required</a:t>
            </a:r>
            <a:r>
              <a:rPr lang="en"/>
              <a:t> to make </a:t>
            </a:r>
            <a:r>
              <a:rPr b="1" lang="en"/>
              <a:t>LaTex </a:t>
            </a:r>
            <a:r>
              <a:rPr lang="en"/>
              <a:t>do what we want.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en">
                <a:solidFill>
                  <a:srgbClr val="0000FF"/>
                </a:solidFill>
              </a:rPr>
              <a:t>[Still reckon this is not too controversial? Although some might be worried more of the paper writing ends up with the AI?]</a:t>
            </a:r>
            <a:endParaRPr/>
          </a:p>
        </p:txBody>
      </p:sp>
      <p:pic>
        <p:nvPicPr>
          <p:cNvPr id="147" name="Google Shape;147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44225" y="1174313"/>
            <a:ext cx="5507748" cy="3372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8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[Demo 3 - HPC Use]</a:t>
            </a:r>
            <a:endParaRPr b="1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9"/>
          <p:cNvSpPr txBox="1"/>
          <p:nvPr>
            <p:ph idx="4294967295" type="body"/>
          </p:nvPr>
        </p:nvSpPr>
        <p:spPr>
          <a:xfrm>
            <a:off x="311700" y="1152475"/>
            <a:ext cx="83715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I modeled 3 SLACS lenses using scripts/</a:t>
            </a:r>
            <a:r>
              <a:rPr b="1" lang="en" u="sng">
                <a:solidFill>
                  <a:schemeClr val="hlink"/>
                </a:solidFill>
                <a:hlinkClick r:id="rId3"/>
              </a:rPr>
              <a:t>imaging.py</a:t>
            </a:r>
            <a:r>
              <a:rPr b="1" lang="en"/>
              <a:t>, which fitted the last mass model as a power-law plus shear.</a:t>
            </a:r>
            <a:endParaRPr b="1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/>
              <a:t>Can you refit mass_total[1], calling it mass_total[1]b, by rerunning the jobs on the HPC?</a:t>
            </a:r>
            <a:endParaRPr b="1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/>
              <a:t>However, I’ve just been told the GPUs we used previously are unavailable, therefore can you submit each job to run on 8 CPUs, using 8 cores per job?</a:t>
            </a:r>
            <a:endParaRPr b="1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en"/>
              <a:t>Inspector and monitor the runs to make sure they start correctly.</a:t>
            </a:r>
            <a:endParaRPr b="1"/>
          </a:p>
        </p:txBody>
      </p:sp>
      <p:sp>
        <p:nvSpPr>
          <p:cNvPr id="158" name="Google Shape;158;p29"/>
          <p:cNvSpPr txBox="1"/>
          <p:nvPr>
            <p:ph idx="4294967295"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Demo 3 (Claude)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No More slurm, batch script management, etc!</a:t>
            </a:r>
            <a:endParaRPr b="1"/>
          </a:p>
        </p:txBody>
      </p:sp>
      <p:sp>
        <p:nvSpPr>
          <p:cNvPr id="164" name="Google Shape;164;p30"/>
          <p:cNvSpPr txBox="1"/>
          <p:nvPr>
            <p:ph idx="1" type="body"/>
          </p:nvPr>
        </p:nvSpPr>
        <p:spPr>
          <a:xfrm>
            <a:off x="311700" y="1152475"/>
            <a:ext cx="30183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It was </a:t>
            </a:r>
            <a:r>
              <a:rPr b="1" lang="en"/>
              <a:t>of no benefit to any of us as scientists </a:t>
            </a:r>
            <a:r>
              <a:rPr lang="en"/>
              <a:t>learning the </a:t>
            </a:r>
            <a:r>
              <a:rPr b="1" lang="en"/>
              <a:t>syntax required</a:t>
            </a:r>
            <a:r>
              <a:rPr lang="en"/>
              <a:t> to make </a:t>
            </a:r>
            <a:r>
              <a:rPr b="1" lang="en"/>
              <a:t>rsync, ssh,</a:t>
            </a:r>
            <a:r>
              <a:rPr lang="en"/>
              <a:t> </a:t>
            </a:r>
            <a:r>
              <a:rPr b="1" lang="en"/>
              <a:t>slurm</a:t>
            </a:r>
            <a:r>
              <a:rPr b="1" lang="en"/>
              <a:t> </a:t>
            </a:r>
            <a:r>
              <a:rPr lang="en"/>
              <a:t>do what we want.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en">
                <a:solidFill>
                  <a:srgbClr val="0000FF"/>
                </a:solidFill>
              </a:rPr>
              <a:t>[Surely we can all agree on this one?]</a:t>
            </a:r>
            <a:endParaRPr/>
          </a:p>
        </p:txBody>
      </p:sp>
      <p:pic>
        <p:nvPicPr>
          <p:cNvPr id="165" name="Google Shape;165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91025" y="1017725"/>
            <a:ext cx="5626424" cy="2978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31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Using Natural Language For Software Development</a:t>
            </a:r>
            <a:endParaRPr b="1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32"/>
          <p:cNvSpPr txBox="1"/>
          <p:nvPr>
            <p:ph idx="4294967295" type="body"/>
          </p:nvPr>
        </p:nvSpPr>
        <p:spPr>
          <a:xfrm>
            <a:off x="311700" y="1152475"/>
            <a:ext cx="83715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PyCharm: </a:t>
            </a:r>
            <a:r>
              <a:rPr lang="en"/>
              <a:t>Describe how CLI agent can see all source code.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/>
              <a:t>GitHub: </a:t>
            </a:r>
            <a:r>
              <a:rPr lang="en"/>
              <a:t>Show PyAutoLens issues documenting features.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/>
              <a:t>Pull Requests: </a:t>
            </a:r>
            <a:r>
              <a:rPr lang="en"/>
              <a:t>Show the PR’s with the code updates.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/>
              <a:t>PyAutoPrompt: </a:t>
            </a:r>
            <a:r>
              <a:rPr lang="en"/>
              <a:t>Show how I just describe code feature using natural language.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p32"/>
          <p:cNvSpPr txBox="1"/>
          <p:nvPr>
            <p:ph type="ctrTitle"/>
          </p:nvPr>
        </p:nvSpPr>
        <p:spPr>
          <a:xfrm>
            <a:off x="343150" y="220250"/>
            <a:ext cx="8520600" cy="808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Software Development</a:t>
            </a:r>
            <a:endParaRPr b="1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3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[Demo 4 - Live Feature Development]</a:t>
            </a:r>
            <a:endParaRPr b="1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4"/>
          <p:cNvSpPr txBox="1"/>
          <p:nvPr>
            <p:ph idx="4294967295" type="body"/>
          </p:nvPr>
        </p:nvSpPr>
        <p:spPr>
          <a:xfrm>
            <a:off x="311700" y="1152475"/>
            <a:ext cx="83715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</a:rPr>
              <a:t>The following GitHub URL describes the implementation of a new light profile, the Hernquist light profile: </a:t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chemeClr val="dk1"/>
                </a:solidFill>
              </a:rPr>
              <a:t>https://github.com/PyAutoLabs/PyAutoLens/issues/168 . Implement this in the PyAutoGalaxy light profiles package.</a:t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b="1"/>
          </a:p>
        </p:txBody>
      </p:sp>
      <p:sp>
        <p:nvSpPr>
          <p:cNvPr id="187" name="Google Shape;187;p34"/>
          <p:cNvSpPr txBox="1"/>
          <p:nvPr>
            <p:ph idx="4294967295"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Demo 4 (Claude)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35"/>
          <p:cNvSpPr txBox="1"/>
          <p:nvPr>
            <p:ph idx="4294967295" type="body"/>
          </p:nvPr>
        </p:nvSpPr>
        <p:spPr>
          <a:xfrm>
            <a:off x="311700" y="1152475"/>
            <a:ext cx="83715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>
                <a:solidFill>
                  <a:schemeClr val="dk1"/>
                </a:solidFill>
              </a:rPr>
              <a:t>Now go to PyAutoPrompt/autoarray/oversampling.md</a:t>
            </a:r>
            <a:endParaRPr/>
          </a:p>
        </p:txBody>
      </p:sp>
      <p:sp>
        <p:nvSpPr>
          <p:cNvPr id="193" name="Google Shape;193;p35"/>
          <p:cNvSpPr txBox="1"/>
          <p:nvPr>
            <p:ph idx="4294967295"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Demo 4 (Claude)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36"/>
          <p:cNvSpPr txBox="1"/>
          <p:nvPr>
            <p:ph idx="4294967295" type="body"/>
          </p:nvPr>
        </p:nvSpPr>
        <p:spPr>
          <a:xfrm>
            <a:off x="311700" y="1152475"/>
            <a:ext cx="83715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This setup alone is not a long term strategy to maintainable software development.</a:t>
            </a:r>
            <a:endParaRPr b="1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We need </a:t>
            </a:r>
            <a:r>
              <a:rPr b="1" lang="en"/>
              <a:t>less vibe coding </a:t>
            </a:r>
            <a:r>
              <a:rPr lang="en"/>
              <a:t>and </a:t>
            </a:r>
            <a:r>
              <a:rPr b="1" lang="en"/>
              <a:t>more </a:t>
            </a:r>
            <a:r>
              <a:rPr b="1" lang="en"/>
              <a:t>natural</a:t>
            </a:r>
            <a:r>
              <a:rPr b="1" lang="en"/>
              <a:t> language</a:t>
            </a:r>
            <a:r>
              <a:rPr lang="en"/>
              <a:t> assisted software development.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p36"/>
          <p:cNvSpPr txBox="1"/>
          <p:nvPr>
            <p:ph type="ctrTitle"/>
          </p:nvPr>
        </p:nvSpPr>
        <p:spPr>
          <a:xfrm>
            <a:off x="343150" y="220250"/>
            <a:ext cx="8520600" cy="808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Am I Vibe Coding?</a:t>
            </a:r>
            <a:endParaRPr b="1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37"/>
          <p:cNvSpPr txBox="1"/>
          <p:nvPr>
            <p:ph idx="4294967295" type="body"/>
          </p:nvPr>
        </p:nvSpPr>
        <p:spPr>
          <a:xfrm>
            <a:off x="311700" y="1152475"/>
            <a:ext cx="83715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Unit Tests: </a:t>
            </a:r>
            <a:r>
              <a:rPr lang="en"/>
              <a:t>Show how I have </a:t>
            </a:r>
            <a:r>
              <a:rPr b="1" lang="en"/>
              <a:t>over 2000 human-written unit tests </a:t>
            </a:r>
            <a:r>
              <a:rPr lang="en"/>
              <a:t>run against the software ecosystem.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/>
              <a:t>Science Examples: </a:t>
            </a:r>
            <a:r>
              <a:rPr lang="en"/>
              <a:t>show autolens_workspace examples, with over 1000 scientific examples scripts with bespoke </a:t>
            </a:r>
            <a:r>
              <a:rPr lang="en"/>
              <a:t>environment</a:t>
            </a:r>
            <a:r>
              <a:rPr lang="en"/>
              <a:t> variables for fast run times.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/>
              <a:t>Integration Test Workspaces: </a:t>
            </a:r>
            <a:r>
              <a:rPr lang="en"/>
              <a:t>End-to-end </a:t>
            </a:r>
            <a:r>
              <a:rPr lang="en"/>
              <a:t>dedicated</a:t>
            </a:r>
            <a:r>
              <a:rPr lang="en"/>
              <a:t> test files which confirm high-level functionality works, show example comparing PSF convolutions.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/>
              <a:t>PyAutoPulse: </a:t>
            </a:r>
            <a:r>
              <a:rPr lang="en"/>
              <a:t>The heartbeat of the software; a live agent running all of the above 24:7, providing near immediate feedback when functionality breaks.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05" name="Google Shape;205;p37"/>
          <p:cNvSpPr txBox="1"/>
          <p:nvPr>
            <p:ph type="ctrTitle"/>
          </p:nvPr>
        </p:nvSpPr>
        <p:spPr>
          <a:xfrm>
            <a:off x="343150" y="220250"/>
            <a:ext cx="8520600" cy="808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Software </a:t>
            </a:r>
            <a:r>
              <a:rPr b="1" lang="en"/>
              <a:t>Testing Is Key</a:t>
            </a:r>
            <a:endParaRPr b="1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38"/>
          <p:cNvSpPr txBox="1"/>
          <p:nvPr>
            <p:ph idx="1" type="subTitle"/>
          </p:nvPr>
        </p:nvSpPr>
        <p:spPr>
          <a:xfrm>
            <a:off x="311700" y="1152475"/>
            <a:ext cx="4815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381000" marR="3810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900">
                <a:solidFill>
                  <a:schemeClr val="dk1"/>
                </a:solidFill>
              </a:rPr>
              <a:t>In AI-assisted development, test runtime = human waiting time</a:t>
            </a:r>
            <a:endParaRPr b="1" sz="1900">
              <a:solidFill>
                <a:schemeClr val="dk1"/>
              </a:solidFill>
            </a:endParaRPr>
          </a:p>
          <a:p>
            <a:pPr indent="0" lvl="0" marL="381000" marR="3810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1"/>
                </a:solidFill>
              </a:rPr>
              <a:t>In my early time using Claude, I spent over a week simply making all unit &amp; integration tests run much faster (e.g. seconds to minutes).</a:t>
            </a:r>
            <a:endParaRPr sz="1900">
              <a:solidFill>
                <a:schemeClr val="dk1"/>
              </a:solidFill>
            </a:endParaRPr>
          </a:p>
          <a:p>
            <a:pPr indent="0" lvl="0" marL="381000" marR="3810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900">
                <a:solidFill>
                  <a:schemeClr val="dk1"/>
                </a:solidFill>
              </a:rPr>
              <a:t>PyAutoPulse monitors test run time and flags slow down.</a:t>
            </a:r>
            <a:endParaRPr b="1" sz="1900">
              <a:solidFill>
                <a:schemeClr val="dk1"/>
              </a:solidFill>
            </a:endParaRPr>
          </a:p>
          <a:p>
            <a:pPr indent="0" lvl="0" marL="381000" marR="3810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chemeClr val="dk1"/>
              </a:solidFill>
            </a:endParaRPr>
          </a:p>
          <a:p>
            <a:pPr indent="0" lvl="0" marL="381000" marR="3810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 sz="1900">
              <a:solidFill>
                <a:schemeClr val="dk1"/>
              </a:solidFill>
            </a:endParaRPr>
          </a:p>
        </p:txBody>
      </p:sp>
      <p:pic>
        <p:nvPicPr>
          <p:cNvPr id="211" name="Google Shape;211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79700" y="1170125"/>
            <a:ext cx="3352365" cy="3820975"/>
          </a:xfrm>
          <a:prstGeom prst="rect">
            <a:avLst/>
          </a:prstGeom>
          <a:noFill/>
          <a:ln>
            <a:noFill/>
          </a:ln>
        </p:spPr>
      </p:pic>
      <p:sp>
        <p:nvSpPr>
          <p:cNvPr id="212" name="Google Shape;212;p38"/>
          <p:cNvSpPr txBox="1"/>
          <p:nvPr>
            <p:ph type="ctrTitle"/>
          </p:nvPr>
        </p:nvSpPr>
        <p:spPr>
          <a:xfrm>
            <a:off x="343150" y="220250"/>
            <a:ext cx="8520600" cy="808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Testing Must Be FAST</a:t>
            </a:r>
            <a:endParaRPr b="1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3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b="1" sz="2820"/>
          </a:p>
        </p:txBody>
      </p:sp>
      <p:sp>
        <p:nvSpPr>
          <p:cNvPr id="218" name="Google Shape;218;p39"/>
          <p:cNvSpPr txBox="1"/>
          <p:nvPr>
            <p:ph idx="1" type="body"/>
          </p:nvPr>
        </p:nvSpPr>
        <p:spPr>
          <a:xfrm>
            <a:off x="311700" y="1485000"/>
            <a:ext cx="37884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200">
                <a:solidFill>
                  <a:schemeClr val="dk1"/>
                </a:solidFill>
              </a:rPr>
              <a:t>Implemented a whole new sampling in PyAutoLens in an hour with minimal human oversight.</a:t>
            </a:r>
            <a:endParaRPr b="1" sz="2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200">
                <a:solidFill>
                  <a:schemeClr val="dk1"/>
                </a:solidFill>
              </a:rPr>
              <a:t>[SHOW PROFILING DEMO]</a:t>
            </a:r>
            <a:endParaRPr b="1" sz="2200">
              <a:solidFill>
                <a:schemeClr val="dk1"/>
              </a:solidFill>
            </a:endParaRPr>
          </a:p>
        </p:txBody>
      </p:sp>
      <p:pic>
        <p:nvPicPr>
          <p:cNvPr id="219" name="Google Shape;219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67975" y="569763"/>
            <a:ext cx="4865624" cy="4003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40"/>
          <p:cNvSpPr txBox="1"/>
          <p:nvPr>
            <p:ph idx="4294967295" type="body"/>
          </p:nvPr>
        </p:nvSpPr>
        <p:spPr>
          <a:xfrm>
            <a:off x="374625" y="2306000"/>
            <a:ext cx="2247300" cy="260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/>
              <a:t>I literally just copy and paste SLACK conversations in order to develop features now.</a:t>
            </a:r>
            <a:endParaRPr b="1"/>
          </a:p>
        </p:txBody>
      </p:sp>
      <p:sp>
        <p:nvSpPr>
          <p:cNvPr id="225" name="Google Shape;225;p40"/>
          <p:cNvSpPr txBox="1"/>
          <p:nvPr>
            <p:ph type="ctrTitle"/>
          </p:nvPr>
        </p:nvSpPr>
        <p:spPr>
          <a:xfrm>
            <a:off x="343150" y="220250"/>
            <a:ext cx="8520600" cy="808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SLACK Development</a:t>
            </a:r>
            <a:endParaRPr b="1"/>
          </a:p>
        </p:txBody>
      </p:sp>
      <p:pic>
        <p:nvPicPr>
          <p:cNvPr id="226" name="Google Shape;226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77025" y="2334300"/>
            <a:ext cx="5258801" cy="273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90675" y="783425"/>
            <a:ext cx="8167426" cy="1457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4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Using Natural Language To Develop Software</a:t>
            </a:r>
            <a:endParaRPr b="1"/>
          </a:p>
        </p:txBody>
      </p:sp>
      <p:sp>
        <p:nvSpPr>
          <p:cNvPr id="233" name="Google Shape;233;p41"/>
          <p:cNvSpPr txBox="1"/>
          <p:nvPr>
            <p:ph idx="1" type="body"/>
          </p:nvPr>
        </p:nvSpPr>
        <p:spPr>
          <a:xfrm>
            <a:off x="311700" y="1152475"/>
            <a:ext cx="38433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It was </a:t>
            </a:r>
            <a:r>
              <a:rPr b="1" lang="en"/>
              <a:t>of no benefit to any of us as scientists</a:t>
            </a:r>
            <a:r>
              <a:rPr lang="en"/>
              <a:t> learning the </a:t>
            </a:r>
            <a:r>
              <a:rPr b="1" lang="en"/>
              <a:t>syntax required</a:t>
            </a:r>
            <a:r>
              <a:rPr lang="en"/>
              <a:t> to make </a:t>
            </a:r>
            <a:r>
              <a:rPr b="1" lang="en"/>
              <a:t>Python, c, Fortran and others</a:t>
            </a:r>
            <a:r>
              <a:rPr b="1" lang="en"/>
              <a:t> </a:t>
            </a:r>
            <a:r>
              <a:rPr lang="en"/>
              <a:t>d</a:t>
            </a:r>
            <a:r>
              <a:rPr lang="en"/>
              <a:t>o what we want.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en">
                <a:solidFill>
                  <a:srgbClr val="0000FF"/>
                </a:solidFill>
              </a:rPr>
              <a:t>[Maybe I’m getting a little </a:t>
            </a:r>
            <a:r>
              <a:rPr b="1" lang="en">
                <a:solidFill>
                  <a:srgbClr val="0000FF"/>
                </a:solidFill>
              </a:rPr>
              <a:t>controversial</a:t>
            </a:r>
            <a:r>
              <a:rPr b="1" lang="en">
                <a:solidFill>
                  <a:srgbClr val="0000FF"/>
                </a:solidFill>
              </a:rPr>
              <a:t> now?]</a:t>
            </a:r>
            <a:endParaRPr b="1">
              <a:solidFill>
                <a:srgbClr val="0000FF"/>
              </a:solidFill>
            </a:endParaRPr>
          </a:p>
        </p:txBody>
      </p:sp>
      <p:pic>
        <p:nvPicPr>
          <p:cNvPr id="234" name="Google Shape;234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84654" y="1017725"/>
            <a:ext cx="3699520" cy="4025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4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Giving</a:t>
            </a:r>
            <a:r>
              <a:rPr b="1" lang="en"/>
              <a:t> Natural Language Science Context</a:t>
            </a:r>
            <a:endParaRPr b="1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43"/>
          <p:cNvSpPr txBox="1"/>
          <p:nvPr>
            <p:ph idx="4294967295" type="body"/>
          </p:nvPr>
        </p:nvSpPr>
        <p:spPr>
          <a:xfrm>
            <a:off x="185875" y="1589775"/>
            <a:ext cx="3920100" cy="349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 u="sng">
                <a:solidFill>
                  <a:schemeClr val="hlink"/>
                </a:solidFill>
                <a:hlinkClick r:id="rId3"/>
              </a:rPr>
              <a:t>https://ai.plainenglish.io/rag-is-dead-karpathys-llm-wiki-is-the-future-project-explained-2ae6541616cb</a:t>
            </a:r>
            <a:endParaRPr b="1"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</a:rPr>
              <a:t>What does one of these LLM Wiki’s look like?</a:t>
            </a:r>
            <a:endParaRPr b="1" sz="1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</a:rPr>
              <a:t>What does it do?</a:t>
            </a:r>
            <a:endParaRPr b="1" sz="1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</a:rPr>
              <a:t>[Go To PyAutoPaper]</a:t>
            </a:r>
            <a:endParaRPr b="1" sz="1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</a:rPr>
              <a:t>Explain: </a:t>
            </a:r>
            <a:r>
              <a:rPr lang="en" sz="1600">
                <a:solidFill>
                  <a:schemeClr val="dk1"/>
                </a:solidFill>
              </a:rPr>
              <a:t>Indexing, concepts, memory.</a:t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b="1" sz="1200"/>
          </a:p>
        </p:txBody>
      </p:sp>
      <p:sp>
        <p:nvSpPr>
          <p:cNvPr id="245" name="Google Shape;245;p43"/>
          <p:cNvSpPr txBox="1"/>
          <p:nvPr>
            <p:ph type="ctrTitle"/>
          </p:nvPr>
        </p:nvSpPr>
        <p:spPr>
          <a:xfrm>
            <a:off x="348393" y="304140"/>
            <a:ext cx="3002400" cy="1264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Scientific Context</a:t>
            </a:r>
            <a:endParaRPr b="1"/>
          </a:p>
        </p:txBody>
      </p:sp>
      <p:pic>
        <p:nvPicPr>
          <p:cNvPr id="246" name="Google Shape;246;p4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55451" y="0"/>
            <a:ext cx="379614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4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Using Natural Language To Read Papers</a:t>
            </a:r>
            <a:endParaRPr b="1"/>
          </a:p>
        </p:txBody>
      </p:sp>
      <p:sp>
        <p:nvSpPr>
          <p:cNvPr id="252" name="Google Shape;252;p44"/>
          <p:cNvSpPr txBox="1"/>
          <p:nvPr>
            <p:ph idx="1" type="body"/>
          </p:nvPr>
        </p:nvSpPr>
        <p:spPr>
          <a:xfrm>
            <a:off x="311700" y="1152475"/>
            <a:ext cx="38433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It was </a:t>
            </a:r>
            <a:r>
              <a:rPr b="1" lang="en"/>
              <a:t>of no benefit to any of us as scientists</a:t>
            </a:r>
            <a:r>
              <a:rPr lang="en"/>
              <a:t> having to </a:t>
            </a:r>
            <a:r>
              <a:rPr b="1" lang="en"/>
              <a:t>read all those papers to do science.</a:t>
            </a:r>
            <a:endParaRPr b="1">
              <a:solidFill>
                <a:srgbClr val="0000FF"/>
              </a:solidFill>
            </a:endParaRPr>
          </a:p>
        </p:txBody>
      </p:sp>
      <p:pic>
        <p:nvPicPr>
          <p:cNvPr id="253" name="Google Shape;253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07400" y="1170125"/>
            <a:ext cx="4684200" cy="2342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4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Using Natural Language To Read Papers</a:t>
            </a:r>
            <a:endParaRPr b="1"/>
          </a:p>
        </p:txBody>
      </p:sp>
      <p:sp>
        <p:nvSpPr>
          <p:cNvPr id="259" name="Google Shape;259;p45"/>
          <p:cNvSpPr txBox="1"/>
          <p:nvPr>
            <p:ph idx="1" type="body"/>
          </p:nvPr>
        </p:nvSpPr>
        <p:spPr>
          <a:xfrm>
            <a:off x="311700" y="1152475"/>
            <a:ext cx="38433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It was </a:t>
            </a:r>
            <a:r>
              <a:rPr b="1" lang="en"/>
              <a:t>of no benefit to any of us as scientists</a:t>
            </a:r>
            <a:r>
              <a:rPr lang="en"/>
              <a:t> having to </a:t>
            </a:r>
            <a:r>
              <a:rPr b="1" lang="en"/>
              <a:t>read all those papers to do science.</a:t>
            </a:r>
            <a:endParaRPr b="1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0000FF"/>
                </a:solidFill>
              </a:rPr>
              <a:t>[I’m Joking.]</a:t>
            </a:r>
            <a:endParaRPr b="1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/>
              <a:t>But having AI with this context is extremely powerful.</a:t>
            </a:r>
            <a:endParaRPr b="1">
              <a:solidFill>
                <a:srgbClr val="0000FF"/>
              </a:solidFill>
            </a:endParaRPr>
          </a:p>
        </p:txBody>
      </p:sp>
      <p:pic>
        <p:nvPicPr>
          <p:cNvPr id="260" name="Google Shape;260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07400" y="1170125"/>
            <a:ext cx="4684200" cy="2342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46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Using</a:t>
            </a:r>
            <a:r>
              <a:rPr b="1" lang="en"/>
              <a:t> Natural Language To Model Strong Lenses</a:t>
            </a:r>
            <a:endParaRPr b="1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47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[Go to autolens_assistant]</a:t>
            </a:r>
            <a:endParaRPr b="1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48"/>
          <p:cNvSpPr txBox="1"/>
          <p:nvPr>
            <p:ph type="title"/>
          </p:nvPr>
        </p:nvSpPr>
        <p:spPr>
          <a:xfrm>
            <a:off x="254026" y="125195"/>
            <a:ext cx="3773100" cy="157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Why PyAutoLens Suits an AI assistant</a:t>
            </a:r>
            <a:endParaRPr b="1"/>
          </a:p>
        </p:txBody>
      </p:sp>
      <p:sp>
        <p:nvSpPr>
          <p:cNvPr id="276" name="Google Shape;276;p48"/>
          <p:cNvSpPr txBox="1"/>
          <p:nvPr>
            <p:ph idx="1" type="body"/>
          </p:nvPr>
        </p:nvSpPr>
        <p:spPr>
          <a:xfrm>
            <a:off x="311700" y="1241608"/>
            <a:ext cx="31284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Extensive tutorials and examples offer </a:t>
            </a:r>
            <a:r>
              <a:rPr b="1" lang="en"/>
              <a:t>huge amounts of context.</a:t>
            </a:r>
            <a:endParaRPr b="1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en"/>
              <a:t>autolens_assistant converts the over 1000 end-to-end science examples into a wiki, in the same style as PyAutoPaper.</a:t>
            </a:r>
            <a:endParaRPr/>
          </a:p>
        </p:txBody>
      </p:sp>
      <p:pic>
        <p:nvPicPr>
          <p:cNvPr id="277" name="Google Shape;277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11575" y="0"/>
            <a:ext cx="513242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49"/>
          <p:cNvSpPr txBox="1"/>
          <p:nvPr/>
        </p:nvSpPr>
        <p:spPr>
          <a:xfrm>
            <a:off x="0" y="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3" name="Google Shape;283;p49"/>
          <p:cNvSpPr txBox="1"/>
          <p:nvPr>
            <p:ph idx="4294967295" type="title"/>
          </p:nvPr>
        </p:nvSpPr>
        <p:spPr>
          <a:xfrm>
            <a:off x="254026" y="125195"/>
            <a:ext cx="3773100" cy="157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Why PyAutoLens Suits an AI assistant</a:t>
            </a:r>
            <a:endParaRPr b="1"/>
          </a:p>
        </p:txBody>
      </p:sp>
      <p:sp>
        <p:nvSpPr>
          <p:cNvPr id="284" name="Google Shape;284;p49"/>
          <p:cNvSpPr txBox="1"/>
          <p:nvPr>
            <p:ph idx="4294967295" type="body"/>
          </p:nvPr>
        </p:nvSpPr>
        <p:spPr>
          <a:xfrm>
            <a:off x="311700" y="1241600"/>
            <a:ext cx="3825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PyAutoLens stores the full modelling state, Python objects, results, metadata, priors, samples and diagnostics, as human-readable .json files.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This makes results easy for </a:t>
            </a:r>
            <a:r>
              <a:rPr b="1" lang="en"/>
              <a:t>both humans and AI agents</a:t>
            </a:r>
            <a:r>
              <a:rPr lang="en"/>
              <a:t> to inspect, query, modify and reproduce, </a:t>
            </a:r>
            <a:r>
              <a:rPr b="1" lang="en"/>
              <a:t>without needing to reconstruct the original Python script that generated them.</a:t>
            </a:r>
            <a:endParaRPr b="1"/>
          </a:p>
        </p:txBody>
      </p:sp>
      <p:pic>
        <p:nvPicPr>
          <p:cNvPr id="285" name="Google Shape;285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20775" y="35275"/>
            <a:ext cx="3544000" cy="50729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50"/>
          <p:cNvSpPr txBox="1"/>
          <p:nvPr/>
        </p:nvSpPr>
        <p:spPr>
          <a:xfrm>
            <a:off x="0" y="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1" name="Google Shape;291;p50"/>
          <p:cNvSpPr txBox="1"/>
          <p:nvPr>
            <p:ph idx="4294967295" type="title"/>
          </p:nvPr>
        </p:nvSpPr>
        <p:spPr>
          <a:xfrm>
            <a:off x="254026" y="125195"/>
            <a:ext cx="3773100" cy="157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Why PyAutoLens Suits an AI assistant</a:t>
            </a:r>
            <a:endParaRPr b="1"/>
          </a:p>
        </p:txBody>
      </p:sp>
      <p:sp>
        <p:nvSpPr>
          <p:cNvPr id="292" name="Google Shape;292;p50"/>
          <p:cNvSpPr txBox="1"/>
          <p:nvPr>
            <p:ph idx="4294967295" type="body"/>
          </p:nvPr>
        </p:nvSpPr>
        <p:spPr>
          <a:xfrm>
            <a:off x="311700" y="1241600"/>
            <a:ext cx="3825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PyAutoLens stores the full modelling state, Python objects, results, metadata, priors, samples and diagnostics, as human-readable .json files.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This makes results easy for </a:t>
            </a:r>
            <a:r>
              <a:rPr b="1" lang="en"/>
              <a:t>both humans and AI agents</a:t>
            </a:r>
            <a:r>
              <a:rPr lang="en"/>
              <a:t> to inspect, query, modify and reproduce, </a:t>
            </a:r>
            <a:r>
              <a:rPr b="1" lang="en"/>
              <a:t>without needing to reconstruct the original Python script that generated them.</a:t>
            </a:r>
            <a:endParaRPr b="1"/>
          </a:p>
        </p:txBody>
      </p:sp>
      <p:pic>
        <p:nvPicPr>
          <p:cNvPr id="293" name="Google Shape;293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60475" y="-61575"/>
            <a:ext cx="3356274" cy="5110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51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9" name="Google Shape;299;p51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00" name="Google Shape;300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70043" y="0"/>
            <a:ext cx="7003914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5" name="Google Shape;305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4725" y="126875"/>
            <a:ext cx="8839204" cy="548134"/>
          </a:xfrm>
          <a:prstGeom prst="rect">
            <a:avLst/>
          </a:prstGeom>
          <a:noFill/>
          <a:ln>
            <a:noFill/>
          </a:ln>
        </p:spPr>
      </p:pic>
      <p:sp>
        <p:nvSpPr>
          <p:cNvPr id="306" name="Google Shape;306;p52"/>
          <p:cNvSpPr txBox="1"/>
          <p:nvPr/>
        </p:nvSpPr>
        <p:spPr>
          <a:xfrm>
            <a:off x="135600" y="1450475"/>
            <a:ext cx="8872800" cy="233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❯ I am writing a paper on lens modeling of euclid data in @z_projects/euclid/paper , I want to produce the images described by this text: First, we will consider successful lens models. Figure ? shows an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 overview of successful lens model fits to three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 example lenses. This image shows only 6 panels to show the fit (RGB, Data, Lens Light Model, Lens Light subtracted, Lensed Source MOdel Image, Source Reconstruction (Mid Zoom))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 to briefly show the result, note however this reduced image was not used for the actual visual inspection. I want to give you the name of a lens, and you use </a:t>
            </a:r>
            <a:r>
              <a:rPr b="1" lang="en"/>
              <a:t>@autolens_assistant </a:t>
            </a:r>
            <a:r>
              <a:rPr lang="en"/>
              <a:t>to produce this image for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 the paper, remember that you need to replot the image by loading the </a:t>
            </a:r>
            <a:r>
              <a:rPr b="1" lang="en"/>
              <a:t>results and whatnot,</a:t>
            </a:r>
            <a:r>
              <a:rPr lang="en"/>
              <a:t> including loading and plotting the RGB images which are Euclid specific. Can you do this for the lens called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 Tile102008532RA0683495100072DECNEG0642073858939</a:t>
            </a:r>
            <a:endParaRPr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5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2" name="Google Shape;312;p5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13" name="Google Shape;313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810494"/>
            <a:ext cx="9144003" cy="15225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